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notesMasterIdLst>
    <p:notesMasterId r:id="rId38"/>
  </p:notesMasterIdLst>
  <p:handoutMasterIdLst>
    <p:handoutMasterId r:id="rId39"/>
  </p:handoutMasterIdLst>
  <p:sldIdLst>
    <p:sldId id="263" r:id="rId2"/>
    <p:sldId id="357" r:id="rId3"/>
    <p:sldId id="348" r:id="rId4"/>
    <p:sldId id="350" r:id="rId5"/>
    <p:sldId id="351" r:id="rId6"/>
    <p:sldId id="352" r:id="rId7"/>
    <p:sldId id="353" r:id="rId8"/>
    <p:sldId id="354" r:id="rId9"/>
    <p:sldId id="355" r:id="rId10"/>
    <p:sldId id="356" r:id="rId11"/>
    <p:sldId id="349" r:id="rId12"/>
    <p:sldId id="347" r:id="rId13"/>
    <p:sldId id="575" r:id="rId14"/>
    <p:sldId id="276" r:id="rId15"/>
    <p:sldId id="278" r:id="rId16"/>
    <p:sldId id="583" r:id="rId17"/>
    <p:sldId id="629" r:id="rId18"/>
    <p:sldId id="613" r:id="rId19"/>
    <p:sldId id="626" r:id="rId20"/>
    <p:sldId id="617" r:id="rId21"/>
    <p:sldId id="571" r:id="rId22"/>
    <p:sldId id="584" r:id="rId23"/>
    <p:sldId id="600" r:id="rId24"/>
    <p:sldId id="288" r:id="rId25"/>
    <p:sldId id="582" r:id="rId26"/>
    <p:sldId id="594" r:id="rId27"/>
    <p:sldId id="589" r:id="rId28"/>
    <p:sldId id="590" r:id="rId29"/>
    <p:sldId id="592" r:id="rId30"/>
    <p:sldId id="591" r:id="rId31"/>
    <p:sldId id="285" r:id="rId32"/>
    <p:sldId id="587" r:id="rId33"/>
    <p:sldId id="588" r:id="rId34"/>
    <p:sldId id="539" r:id="rId35"/>
    <p:sldId id="585" r:id="rId36"/>
    <p:sldId id="27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7EC8"/>
    <a:srgbClr val="FF7700"/>
    <a:srgbClr val="3D5A98"/>
    <a:srgbClr val="0077B5"/>
    <a:srgbClr val="65306C"/>
    <a:srgbClr val="652F6C"/>
    <a:srgbClr val="642F6C"/>
    <a:srgbClr val="1DA1F2"/>
    <a:srgbClr val="6366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60"/>
    <p:restoredTop sz="81769"/>
  </p:normalViewPr>
  <p:slideViewPr>
    <p:cSldViewPr snapToGrid="0" snapToObjects="1" showGuides="1">
      <p:cViewPr varScale="1">
        <p:scale>
          <a:sx n="103" d="100"/>
          <a:sy n="103" d="100"/>
        </p:scale>
        <p:origin x="1216" y="1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9" d="100"/>
          <a:sy n="89" d="100"/>
        </p:scale>
        <p:origin x="371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4F1D1-23E5-4061-8681-B691086C4240}" type="datetimeFigureOut">
              <a:rPr lang="en-US" smtClean="0"/>
              <a:t>6/28/21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6ECAE-8E9D-4B32-BCEC-3E939D3179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665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5:19:58.786"/>
    </inkml:context>
    <inkml:brush xml:id="br0">
      <inkml:brushProperty name="width" value="0.1" units="cm"/>
      <inkml:brushProperty name="height" value="0.1" units="cm"/>
      <inkml:brushProperty name="color" value="#632F6C"/>
    </inkml:brush>
  </inkml:definitions>
  <inkml:trace contextRef="#ctx0" brushRef="#br0">0 1 24575,'0'3'0,"0"0"0,0-2 0,1 0 0,-1 0 0,1 1 0,-1-1 0,1 0 0,-1 0 0,1 1 0,0-1 0,-1 1 0,0-2 0,1 1 0,-1 0 0,1 1 0,0-2 0,-1 1 0,1 0 0,-1 1 0,1-1 0,-1 0 0,1 1 0,0-1 0,-1 0 0,1 0 0,0 0 0,-1 0 0,1 0 0,-1-1 0,1 2 0,-1-1 0,1 0 0,-1-1 0,1 2 0,0-1 0,0 0 0,-1 0 0,1 0 0,-1 0 0,1 0 0,0 0 0,-1 0 0,1-1 0,0 2 0,-1-1 0,1 0 0,-1-1 0,1 1 0,0 0 0,0 0 0,0-1 0,0 2 0,0-1 0,-1 0 0,1-1 0,0 1 0,0 0 0,0 1 0,0-1 0,0 0 0,0 0 0,0-1 0,0 1 0,0 0 0,0 1 0,0-2 0,0 1 0,0 0 0,-1 0 0,1 0 0,-1 0 0,1 0 0,0 0 0,0-1 0,0 1 0,0 1 0,0-2 0,-1 1 0,2 0 0,-2 0 0,2 0 0,-2 0 0,1 0 0,0 0 0,0 1 0,0-1 0,0 0 0,0-1 0,0 1 0,0 0 0,0 0 0,-1 0 0,1 0 0,0 0 0,-1 0 0,1-1 0,0 2 0,0-2 0,0 1 0,0 1 0,0-2 0,0 2 0,-1-2 0,1 1 0,0 0 0,0 0 0,-1 0 0,1 0 0,1 1 0,-1-1 0,0 1 0,0-1 0,0 0 0,0 0 0,0 1 0,0-1 0,0 1 0,-1-1 0,1 0 0,0 0 0,1 1 0,-1-2 0,0 2 0,0-1 0,1 0 0,-1 0 0,0 2 0,0-2 0,0 1 0,0-1 0,0 1 0,0-1 0,0 0 0,0 0 0,1 2 0,-2-2 0,1 1 0,0-2 0,0 2 0,0-1 0,0 1 0,0-1 0,0 1 0,0-1 0,0 1 0,0-2 0,-1 2 0,1-1 0,-1 0 0,1 0 0,0 1 0,-1-1 0,2 1 0,-2-1 0,1 0 0,-1 1 0,1 0 0,-1-1 0,1 1 0,-1-2 0,1 2 0,-1-1 0,1 1 0,-1-1 0,1 1 0,-1-1 0,0 1 0,1-1 0,-1 1 0,0-1 0,0 1 0,0-1 0,0 1 0,0-1 0,0 1 0,0-1 0,1 0 0,-1 0 0,0 1 0,0-1 0,0 0 0,0 0 0,0 1 0,0-1 0,1 1 0,-1-2 0,0 2 0,0-1 0,0 0 0,0 0 0,0 1 0,0-2 0,0 1 0,0 1 0,0-2 0,0 2 0,0-1 0,0 0 0,0 0 0,0 0 0,0 0 0,0 0 0,0 1 0,0-1 0,0 0 0,0 0 0,0 0 0,0 0 0,0 0 0,0 1 0,0-1 0,0 1 0,0-1 0,0 1 0,-1-1 0,1 1 0,0-2 0,-1 2 0,1-1 0,0 1 0,-1 0 0,1 0 0,0-1 0,-1 0 0,1 0 0,0 1 0,-1-2 0,1 3 0,-1-2 0,0 1 0,1-1 0,-1 1 0,0-2 0,-1 3 0,1-2 0,-1 2 0,1-2 0,-1 1 0,0-1 0,0 2 0,1-2 0,-2 2 0,2-2 0,-2 2 0,3-2 0,-3 1 0,2-1 0,0 0 0,0 0 0,0 0 0,0 0 0,0-1 0,0 1 0,1 0 0,-1 0 0,0 0 0,0 0 0,0 1 0,0 0 0,0-1 0,0 0 0,0 0 0,0-1 0,-1 2 0,2-1 0,-1 0 0,0 0 0,-1 0 0,2 0 0,-1 0 0,1 0 0,-2 1 0,2-1 0,-2 0 0,1 1 0,0-1 0,1 0 0,-2 1 0,2-1 0,-1 0 0,0 0 0,1 0 0,-1 1 0,-1 0 0,1-1 0,0 1 0,0-1 0,0 0 0,0 0 0,0 1 0,1-1 0,-1 1 0,0-2 0,1 1 0,-1 0 0,0 0 0,1 0 0,-1 0 0,0 0 0,1 0 0,-1 0 0,1 0 0,0 0 0,-1 0 0,1 0 0,-1 0 0,1 0 0,-1 1 0,1-1 0,-2 1 0,2-1 0,-2 2 0,1-2 0,0 2 0,1-2 0,-1 2 0,1-1 0,-2 1 0,2-2 0,-1 2 0,1-1 0,-2 0 0,2-1 0,-1 1 0,1-2 0,-1 3 0,1-2 0,-1 2 0,0-2 0,1 2 0,0-2 0,-1 2 0,0-2 0,1 1 0,-1-2 0,1 4 0,0-3 0,0 2 0,0-2 0,-1 1 0,1-2 0,0 2 0,0-1 0,0 0 0,0 0 0,0 1 0,0-2 0,0 3 0,0-2 0,-1 2 0,1-3 0,0 2 0,0-1 0,0 0 0,0 0 0,0 1 0,-1-2 0,1 2 0,0-1 0,0-1 0,0 2 0,0-1 0,0 0 0,0 0 0,0 0 0,0 0 0,0 0 0,0 0 0,0 1 0,0-2 0,0 2 0,0-1 0,0 0 0,0 0 0,0 0 0,0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5:39:06.664"/>
    </inkml:context>
    <inkml:brush xml:id="br0">
      <inkml:brushProperty name="width" value="0.1" units="cm"/>
      <inkml:brushProperty name="height" value="0.1" units="cm"/>
      <inkml:brushProperty name="color" value="#006378"/>
    </inkml:brush>
  </inkml:definitions>
  <inkml:trace contextRef="#ctx0" brushRef="#br0">0 1 24575,'0'3'0,"0"0"0,0-2 0,1 0 0,-1 0 0,1 1 0,-1-1 0,1 0 0,-1 0 0,1 1 0,0-1 0,-1 1 0,0-2 0,1 1 0,-1 0 0,1 1 0,0-2 0,-1 1 0,1 0 0,-1 1 0,1-1 0,-1 0 0,1 1 0,0-1 0,-1 0 0,1 0 0,0 0 0,-1 0 0,1 0 0,-1-1 0,1 2 0,-1-1 0,1 0 0,-1-1 0,1 2 0,0-1 0,0 0 0,-1 0 0,1 0 0,-1 0 0,1 0 0,0 0 0,-1 0 0,1-1 0,0 2 0,-1-1 0,1 0 0,-1-1 0,1 1 0,0 0 0,0 0 0,0-1 0,0 2 0,0-1 0,-1 0 0,1-1 0,0 1 0,0 0 0,0 1 0,0-1 0,0 0 0,0 0 0,0-1 0,0 1 0,0 0 0,0 1 0,0-2 0,0 1 0,0 0 0,-1 0 0,1 0 0,-1 0 0,1 0 0,0 0 0,0-1 0,0 1 0,0 1 0,0-2 0,-1 1 0,2 0 0,-2 0 0,2 0 0,-2 0 0,1 0 0,0 0 0,0 1 0,0-1 0,0 0 0,0-1 0,0 1 0,0 0 0,0 0 0,-1 0 0,1 0 0,0 0 0,-1 0 0,1-1 0,0 2 0,0-2 0,0 1 0,0 1 0,0-2 0,0 2 0,-1-2 0,1 1 0,0 0 0,0 0 0,-1 0 0,1 0 0,1 1 0,-1-1 0,0 1 0,0-1 0,0 0 0,0 0 0,0 1 0,0-1 0,0 1 0,-1-1 0,1 0 0,0 0 0,1 1 0,-1-2 0,0 2 0,0-1 0,1 0 0,-1 0 0,0 2 0,0-2 0,0 1 0,0-1 0,0 1 0,0-1 0,0 0 0,0 0 0,1 2 0,-2-2 0,1 1 0,0-2 0,0 2 0,0-1 0,0 1 0,0-1 0,0 1 0,0-1 0,0 1 0,0-2 0,-1 2 0,1-1 0,-1 0 0,1 0 0,0 1 0,-1-1 0,2 1 0,-2-1 0,1 0 0,-1 1 0,1 0 0,-1-1 0,1 1 0,-1-2 0,1 2 0,-1-1 0,1 1 0,-1-1 0,1 1 0,-1-1 0,0 1 0,1-1 0,-1 1 0,0-1 0,0 1 0,0-1 0,0 1 0,0-1 0,0 1 0,0-1 0,1 0 0,-1 0 0,0 1 0,0-1 0,0 0 0,0 0 0,0 1 0,0-1 0,1 1 0,-1-2 0,0 2 0,0-1 0,0 0 0,0 0 0,0 1 0,0-2 0,0 1 0,0 1 0,0-2 0,0 2 0,0-1 0,0 0 0,0 0 0,0 0 0,0 0 0,0 0 0,0 1 0,0-1 0,0 0 0,0 0 0,0 0 0,0 0 0,0 0 0,0 1 0,0-1 0,0 1 0,0-1 0,0 1 0,-1-1 0,1 1 0,0-2 0,-1 2 0,1-1 0,0 1 0,-1 0 0,1 0 0,0-1 0,-1 0 0,1 0 0,0 1 0,-1-2 0,1 3 0,-1-2 0,0 1 0,1-1 0,-1 1 0,0-2 0,-1 3 0,1-2 0,-1 2 0,1-2 0,-1 1 0,0-1 0,0 2 0,1-2 0,-2 2 0,2-2 0,-2 2 0,3-2 0,-3 1 0,2-1 0,0 0 0,0 0 0,0 0 0,0 0 0,0-1 0,0 1 0,1 0 0,-1 0 0,0 0 0,0 0 0,0 1 0,0 0 0,0-1 0,0 0 0,0 0 0,0-1 0,-1 2 0,2-1 0,-1 0 0,0 0 0,-1 0 0,2 0 0,-1 0 0,1 0 0,-2 1 0,2-1 0,-2 0 0,1 1 0,0-1 0,1 0 0,-2 1 0,2-1 0,-1 0 0,0 0 0,1 0 0,-1 1 0,-1 0 0,1-1 0,0 1 0,0-1 0,0 0 0,0 0 0,0 1 0,1-1 0,-1 1 0,0-2 0,1 1 0,-1 0 0,0 0 0,1 0 0,-1 0 0,0 0 0,1 0 0,-1 0 0,1 0 0,0 0 0,-1 0 0,1 0 0,-1 0 0,1 0 0,-1 1 0,1-1 0,-2 1 0,2-1 0,-2 2 0,1-2 0,0 2 0,1-2 0,-1 2 0,1-1 0,-2 1 0,2-2 0,-1 2 0,1-1 0,-2 0 0,2-1 0,-1 1 0,1-2 0,-1 3 0,1-2 0,-1 2 0,0-2 0,1 2 0,0-2 0,-1 2 0,0-2 0,1 1 0,-1-2 0,1 4 0,0-3 0,0 2 0,0-2 0,-1 1 0,1-2 0,0 2 0,0-1 0,0 0 0,0 0 0,0 1 0,0-2 0,0 3 0,0-2 0,-1 2 0,1-3 0,0 2 0,0-1 0,0 0 0,0 0 0,0 1 0,-1-2 0,1 2 0,0-1 0,0-1 0,0 2 0,0-1 0,0 0 0,0 0 0,0 0 0,0 0 0,0 0 0,0 0 0,0 1 0,0-2 0,0 2 0,0-1 0,0 0 0,0 0 0,0 0 0,0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5:19:58.779"/>
    </inkml:context>
    <inkml:brush xml:id="br0">
      <inkml:brushProperty name="width" value="0.1" units="cm"/>
      <inkml:brushProperty name="height" value="0.1" units="cm"/>
      <inkml:brushProperty name="color" value="#632F6C"/>
    </inkml:brush>
  </inkml:definitions>
  <inkml:trace contextRef="#ctx0" brushRef="#br0">0 1 24575,'0'3'0,"0"0"0,0-2 0,1 0 0,-1 0 0,1 1 0,-1-1 0,1 0 0,-1 0 0,1 1 0,0-1 0,-1 1 0,0-2 0,1 1 0,-1 0 0,1 1 0,0-2 0,-1 1 0,1 0 0,-1 1 0,1-1 0,-1 0 0,1 1 0,0-1 0,-1 0 0,1 0 0,0 0 0,-1 0 0,1 0 0,-1-1 0,1 2 0,-1-1 0,1 0 0,-1-1 0,1 2 0,0-1 0,0 0 0,-1 0 0,1 0 0,-1 0 0,1 0 0,0 0 0,-1 0 0,1-1 0,0 2 0,-1-1 0,1 0 0,-1-1 0,1 1 0,0 0 0,0 0 0,0-1 0,0 2 0,0-1 0,-1 0 0,1-1 0,0 1 0,0 0 0,0 1 0,0-1 0,0 0 0,0 0 0,0-1 0,0 1 0,0 0 0,0 1 0,0-2 0,0 1 0,0 0 0,-1 0 0,1 0 0,-1 0 0,1 0 0,0 0 0,0-1 0,0 1 0,0 1 0,0-2 0,-1 1 0,2 0 0,-2 0 0,2 0 0,-2 0 0,1 0 0,0 0 0,0 1 0,0-1 0,0 0 0,0-1 0,0 1 0,0 0 0,0 0 0,-1 0 0,1 0 0,0 0 0,-1 0 0,1-1 0,0 2 0,0-2 0,0 1 0,0 1 0,0-2 0,0 2 0,-1-2 0,1 1 0,0 0 0,0 0 0,-1 0 0,1 0 0,1 1 0,-1-1 0,0 1 0,0-1 0,0 0 0,0 0 0,0 1 0,0-1 0,0 1 0,-1-1 0,1 0 0,0 0 0,1 1 0,-1-2 0,0 2 0,0-1 0,1 0 0,-1 0 0,0 2 0,0-2 0,0 1 0,0-1 0,0 1 0,0-1 0,0 0 0,0 0 0,1 2 0,-2-2 0,1 1 0,0-2 0,0 2 0,0-1 0,0 1 0,0-1 0,0 1 0,0-1 0,0 1 0,0-2 0,-1 2 0,1-1 0,-1 0 0,1 0 0,0 1 0,-1-1 0,2 1 0,-2-1 0,1 0 0,-1 1 0,1 0 0,-1-1 0,1 1 0,-1-2 0,1 2 0,-1-1 0,1 1 0,-1-1 0,1 1 0,-1-1 0,0 1 0,1-1 0,-1 1 0,0-1 0,0 1 0,0-1 0,0 1 0,0-1 0,0 1 0,0-1 0,1 0 0,-1 0 0,0 1 0,0-1 0,0 0 0,0 0 0,0 1 0,0-1 0,1 1 0,-1-2 0,0 2 0,0-1 0,0 0 0,0 0 0,0 1 0,0-2 0,0 1 0,0 1 0,0-2 0,0 2 0,0-1 0,0 0 0,0 0 0,0 0 0,0 0 0,0 0 0,0 1 0,0-1 0,0 0 0,0 0 0,0 0 0,0 0 0,0 0 0,0 1 0,0-1 0,0 1 0,0-1 0,0 1 0,-1-1 0,1 1 0,0-2 0,-1 2 0,1-1 0,0 1 0,-1 0 0,1 0 0,0-1 0,-1 0 0,1 0 0,0 1 0,-1-2 0,1 3 0,-1-2 0,0 1 0,1-1 0,-1 1 0,0-2 0,-1 3 0,1-2 0,-1 2 0,1-2 0,-1 1 0,0-1 0,0 2 0,1-2 0,-2 2 0,2-2 0,-2 2 0,3-2 0,-3 1 0,2-1 0,0 0 0,0 0 0,0 0 0,0 0 0,0-1 0,0 1 0,1 0 0,-1 0 0,0 0 0,0 0 0,0 1 0,0 0 0,0-1 0,0 0 0,0 0 0,0-1 0,-1 2 0,2-1 0,-1 0 0,0 0 0,-1 0 0,2 0 0,-1 0 0,1 0 0,-2 1 0,2-1 0,-2 0 0,1 1 0,0-1 0,1 0 0,-2 1 0,2-1 0,-1 0 0,0 0 0,1 0 0,-1 1 0,-1 0 0,1-1 0,0 1 0,0-1 0,0 0 0,0 0 0,0 1 0,1-1 0,-1 1 0,0-2 0,1 1 0,-1 0 0,0 0 0,1 0 0,-1 0 0,0 0 0,1 0 0,-1 0 0,1 0 0,0 0 0,-1 0 0,1 0 0,-1 0 0,1 0 0,-1 1 0,1-1 0,-2 1 0,2-1 0,-2 2 0,1-2 0,0 2 0,1-2 0,-1 2 0,1-1 0,-2 1 0,2-2 0,-1 2 0,1-1 0,-2 0 0,2-1 0,-1 1 0,1-2 0,-1 3 0,1-2 0,-1 2 0,0-2 0,1 2 0,0-2 0,-1 2 0,0-2 0,1 1 0,-1-2 0,1 4 0,0-3 0,0 2 0,0-2 0,-1 1 0,1-2 0,0 2 0,0-1 0,0 0 0,0 0 0,0 1 0,0-2 0,0 3 0,0-2 0,-1 2 0,1-3 0,0 2 0,0-1 0,0 0 0,0 0 0,0 1 0,-1-2 0,1 2 0,0-1 0,0-1 0,0 2 0,0-1 0,0 0 0,0 0 0,0 0 0,0 0 0,0 0 0,0 0 0,0 1 0,0-2 0,0 2 0,0-1 0,0 0 0,0 0 0,0 0 0,0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5:52:29.044"/>
    </inkml:context>
    <inkml:brush xml:id="br0">
      <inkml:brushProperty name="width" value="0.1" units="cm"/>
      <inkml:brushProperty name="height" value="0.1" units="cm"/>
      <inkml:brushProperty name="color" value="#632F6C"/>
    </inkml:brush>
  </inkml:definitions>
  <inkml:trace contextRef="#ctx0" brushRef="#br0">0 1 24575,'0'3'0,"0"0"0,0-2 0,1 0 0,-1 0 0,1 1 0,-1-1 0,1 0 0,-1 0 0,1 1 0,0-1 0,-1 1 0,0-2 0,1 1 0,-1 0 0,1 1 0,0-2 0,-1 1 0,1 0 0,-1 1 0,1-1 0,-1 0 0,1 1 0,0-1 0,-1 0 0,1 0 0,0 0 0,-1 0 0,1 0 0,-1-1 0,1 2 0,-1-1 0,1 0 0,-1-1 0,1 2 0,0-1 0,0 0 0,-1 0 0,1 0 0,-1 0 0,1 0 0,0 0 0,-1 0 0,1-1 0,0 2 0,-1-1 0,1 0 0,-1-1 0,1 1 0,0 0 0,0 0 0,0-1 0,0 2 0,0-1 0,-1 0 0,1-1 0,0 1 0,0 0 0,0 1 0,0-1 0,0 0 0,0 0 0,0-1 0,0 1 0,0 0 0,0 1 0,0-2 0,0 1 0,0 0 0,-1 0 0,1 0 0,-1 0 0,1 0 0,0 0 0,0-1 0,0 1 0,0 1 0,0-2 0,-1 1 0,2 0 0,-2 0 0,2 0 0,-2 0 0,1 0 0,0 0 0,0 1 0,0-1 0,0 0 0,0-1 0,0 1 0,0 0 0,0 0 0,-1 0 0,1 0 0,0 0 0,-1 0 0,1-1 0,0 2 0,0-2 0,0 1 0,0 1 0,0-2 0,0 2 0,-1-2 0,1 1 0,0 0 0,0 0 0,-1 0 0,1 0 0,1 1 0,-1-1 0,0 1 0,0-1 0,0 0 0,0 0 0,0 1 0,0-1 0,0 1 0,-1-1 0,1 0 0,0 0 0,1 1 0,-1-2 0,0 2 0,0-1 0,1 0 0,-1 0 0,0 2 0,0-2 0,0 1 0,0-1 0,0 1 0,0-1 0,0 0 0,0 0 0,1 2 0,-2-2 0,1 1 0,0-2 0,0 2 0,0-1 0,0 1 0,0-1 0,0 1 0,0-1 0,0 1 0,0-2 0,-1 2 0,1-1 0,-1 0 0,1 0 0,0 1 0,-1-1 0,2 1 0,-2-1 0,1 0 0,-1 1 0,1 0 0,-1-1 0,1 1 0,-1-2 0,1 2 0,-1-1 0,1 1 0,-1-1 0,1 1 0,-1-1 0,0 1 0,1-1 0,-1 1 0,0-1 0,0 1 0,0-1 0,0 1 0,0-1 0,0 1 0,0-1 0,1 0 0,-1 0 0,0 1 0,0-1 0,0 0 0,0 0 0,0 1 0,0-1 0,1 1 0,-1-2 0,0 2 0,0-1 0,0 0 0,0 0 0,0 1 0,0-2 0,0 1 0,0 1 0,0-2 0,0 2 0,0-1 0,0 0 0,0 0 0,0 0 0,0 0 0,0 0 0,0 1 0,0-1 0,0 0 0,0 0 0,0 0 0,0 0 0,0 0 0,0 1 0,0-1 0,0 1 0,0-1 0,0 1 0,-1-1 0,1 1 0,0-2 0,-1 2 0,1-1 0,0 1 0,-1 0 0,1 0 0,0-1 0,-1 0 0,1 0 0,0 1 0,-1-2 0,1 3 0,-1-2 0,0 1 0,1-1 0,-1 1 0,0-2 0,-1 3 0,1-2 0,-1 2 0,1-2 0,-1 1 0,0-1 0,0 2 0,1-2 0,-2 2 0,2-2 0,-2 2 0,3-2 0,-3 1 0,2-1 0,0 0 0,0 0 0,0 0 0,0 0 0,0-1 0,0 1 0,1 0 0,-1 0 0,0 0 0,0 0 0,0 1 0,0 0 0,0-1 0,0 0 0,0 0 0,0-1 0,-1 2 0,2-1 0,-1 0 0,0 0 0,-1 0 0,2 0 0,-1 0 0,1 0 0,-2 1 0,2-1 0,-2 0 0,1 1 0,0-1 0,1 0 0,-2 1 0,2-1 0,-1 0 0,0 0 0,1 0 0,-1 1 0,-1 0 0,1-1 0,0 1 0,0-1 0,0 0 0,0 0 0,0 1 0,1-1 0,-1 1 0,0-2 0,1 1 0,-1 0 0,0 0 0,1 0 0,-1 0 0,0 0 0,1 0 0,-1 0 0,1 0 0,0 0 0,-1 0 0,1 0 0,-1 0 0,1 0 0,-1 1 0,1-1 0,-2 1 0,2-1 0,-2 2 0,1-2 0,0 2 0,1-2 0,-1 2 0,1-1 0,-2 1 0,2-2 0,-1 2 0,1-1 0,-2 0 0,2-1 0,-1 1 0,1-2 0,-1 3 0,1-2 0,-1 2 0,0-2 0,1 2 0,0-2 0,-1 2 0,0-2 0,1 1 0,-1-2 0,1 4 0,0-3 0,0 2 0,0-2 0,-1 1 0,1-2 0,0 2 0,0-1 0,0 0 0,0 0 0,0 1 0,0-2 0,0 3 0,0-2 0,-1 2 0,1-3 0,0 2 0,0-1 0,0 0 0,0 0 0,0 1 0,-1-2 0,1 2 0,0-1 0,0-1 0,0 2 0,0-1 0,0 0 0,0 0 0,0 0 0,0 0 0,0 0 0,0 0 0,0 1 0,0-2 0,0 2 0,0-1 0,0 0 0,0 0 0,0 0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5:52:48.310"/>
    </inkml:context>
    <inkml:brush xml:id="br0">
      <inkml:brushProperty name="width" value="0.1" units="cm"/>
      <inkml:brushProperty name="height" value="0.1" units="cm"/>
      <inkml:brushProperty name="color" value="#632F6C"/>
    </inkml:brush>
  </inkml:definitions>
  <inkml:trace contextRef="#ctx0" brushRef="#br0">0 1 24575,'0'3'0,"0"0"0,0-2 0,1 0 0,-1 0 0,1 1 0,-1-1 0,1 0 0,-1 0 0,1 1 0,0-1 0,-1 1 0,0-2 0,1 1 0,-1 0 0,1 1 0,0-2 0,-1 1 0,1 0 0,-1 1 0,1-1 0,-1 0 0,1 1 0,0-1 0,-1 0 0,1 0 0,0 0 0,-1 0 0,1 0 0,-1-1 0,1 2 0,-1-1 0,1 0 0,-1-1 0,1 2 0,0-1 0,0 0 0,-1 0 0,1 0 0,-1 0 0,1 0 0,0 0 0,-1 0 0,1-1 0,0 2 0,-1-1 0,1 0 0,-1-1 0,1 1 0,0 0 0,0 0 0,0-1 0,0 2 0,0-1 0,-1 0 0,1-1 0,0 1 0,0 0 0,0 1 0,0-1 0,0 0 0,0 0 0,0-1 0,0 1 0,0 0 0,0 1 0,0-2 0,0 1 0,0 0 0,-1 0 0,1 0 0,-1 0 0,1 0 0,0 0 0,0-1 0,0 1 0,0 1 0,0-2 0,-1 1 0,2 0 0,-2 0 0,2 0 0,-2 0 0,1 0 0,0 0 0,0 1 0,0-1 0,0 0 0,0-1 0,0 1 0,0 0 0,0 0 0,-1 0 0,1 0 0,0 0 0,-1 0 0,1-1 0,0 2 0,0-2 0,0 1 0,0 1 0,0-2 0,0 2 0,-1-2 0,1 1 0,0 0 0,0 0 0,-1 0 0,1 0 0,1 1 0,-1-1 0,0 1 0,0-1 0,0 0 0,0 0 0,0 1 0,0-1 0,0 1 0,-1-1 0,1 0 0,0 0 0,1 1 0,-1-2 0,0 2 0,0-1 0,1 0 0,-1 0 0,0 2 0,0-2 0,0 1 0,0-1 0,0 1 0,0-1 0,0 0 0,0 0 0,1 2 0,-2-2 0,1 1 0,0-2 0,0 2 0,0-1 0,0 1 0,0-1 0,0 1 0,0-1 0,0 1 0,0-2 0,-1 2 0,1-1 0,-1 0 0,1 0 0,0 1 0,-1-1 0,2 1 0,-2-1 0,1 0 0,-1 1 0,1 0 0,-1-1 0,1 1 0,-1-2 0,1 2 0,-1-1 0,1 1 0,-1-1 0,1 1 0,-1-1 0,0 1 0,1-1 0,-1 1 0,0-1 0,0 1 0,0-1 0,0 1 0,0-1 0,0 1 0,0-1 0,1 0 0,-1 0 0,0 1 0,0-1 0,0 0 0,0 0 0,0 1 0,0-1 0,1 1 0,-1-2 0,0 2 0,0-1 0,0 0 0,0 0 0,0 1 0,0-2 0,0 1 0,0 1 0,0-2 0,0 2 0,0-1 0,0 0 0,0 0 0,0 0 0,0 0 0,0 0 0,0 1 0,0-1 0,0 0 0,0 0 0,0 0 0,0 0 0,0 0 0,0 1 0,0-1 0,0 1 0,0-1 0,0 1 0,-1-1 0,1 1 0,0-2 0,-1 2 0,1-1 0,0 1 0,-1 0 0,1 0 0,0-1 0,-1 0 0,1 0 0,0 1 0,-1-2 0,1 3 0,-1-2 0,0 1 0,1-1 0,-1 1 0,0-2 0,-1 3 0,1-2 0,-1 2 0,1-2 0,-1 1 0,0-1 0,0 2 0,1-2 0,-2 2 0,2-2 0,-2 2 0,3-2 0,-3 1 0,2-1 0,0 0 0,0 0 0,0 0 0,0 0 0,0-1 0,0 1 0,1 0 0,-1 0 0,0 0 0,0 0 0,0 1 0,0 0 0,0-1 0,0 0 0,0 0 0,0-1 0,-1 2 0,2-1 0,-1 0 0,0 0 0,-1 0 0,2 0 0,-1 0 0,1 0 0,-2 1 0,2-1 0,-2 0 0,1 1 0,0-1 0,1 0 0,-2 1 0,2-1 0,-1 0 0,0 0 0,1 0 0,-1 1 0,-1 0 0,1-1 0,0 1 0,0-1 0,0 0 0,0 0 0,0 1 0,1-1 0,-1 1 0,0-2 0,1 1 0,-1 0 0,0 0 0,1 0 0,-1 0 0,0 0 0,1 0 0,-1 0 0,1 0 0,0 0 0,-1 0 0,1 0 0,-1 0 0,1 0 0,-1 1 0,1-1 0,-2 1 0,2-1 0,-2 2 0,1-2 0,0 2 0,1-2 0,-1 2 0,1-1 0,-2 1 0,2-2 0,-1 2 0,1-1 0,-2 0 0,2-1 0,-1 1 0,1-2 0,-1 3 0,1-2 0,-1 2 0,0-2 0,1 2 0,0-2 0,-1 2 0,0-2 0,1 1 0,-1-2 0,1 4 0,0-3 0,0 2 0,0-2 0,-1 1 0,1-2 0,0 2 0,0-1 0,0 0 0,0 0 0,0 1 0,0-2 0,0 3 0,0-2 0,-1 2 0,1-3 0,0 2 0,0-1 0,0 0 0,0 0 0,0 1 0,-1-2 0,1 2 0,0-1 0,0-1 0,0 2 0,0-1 0,0 0 0,0 0 0,0 0 0,0 0 0,0 0 0,0 0 0,0 1 0,0-2 0,0 2 0,0-1 0,0 0 0,0 0 0,0 0 0,0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5:53:30.575"/>
    </inkml:context>
    <inkml:brush xml:id="br0">
      <inkml:brushProperty name="width" value="0.1" units="cm"/>
      <inkml:brushProperty name="height" value="0.1" units="cm"/>
      <inkml:brushProperty name="color" value="#006378"/>
    </inkml:brush>
  </inkml:definitions>
  <inkml:trace contextRef="#ctx0" brushRef="#br0">0 1 24575,'0'3'0,"0"0"0,0-2 0,1 0 0,-1 0 0,1 1 0,-1-1 0,1 0 0,-1 0 0,1 1 0,0-1 0,-1 1 0,0-2 0,1 1 0,-1 0 0,1 1 0,0-2 0,-1 1 0,1 0 0,-1 1 0,1-1 0,-1 0 0,1 1 0,0-1 0,-1 0 0,1 0 0,0 0 0,-1 0 0,1 0 0,-1-1 0,1 2 0,-1-1 0,1 0 0,-1-1 0,1 2 0,0-1 0,0 0 0,-1 0 0,1 0 0,-1 0 0,1 0 0,0 0 0,-1 0 0,1-1 0,0 2 0,-1-1 0,1 0 0,-1-1 0,1 1 0,0 0 0,0 0 0,0-1 0,0 2 0,0-1 0,-1 0 0,1-1 0,0 1 0,0 0 0,0 1 0,0-1 0,0 0 0,0 0 0,0-1 0,0 1 0,0 0 0,0 1 0,0-2 0,0 1 0,0 0 0,-1 0 0,1 0 0,-1 0 0,1 0 0,0 0 0,0-1 0,0 1 0,0 1 0,0-2 0,-1 1 0,2 0 0,-2 0 0,2 0 0,-2 0 0,1 0 0,0 0 0,0 1 0,0-1 0,0 0 0,0-1 0,0 1 0,0 0 0,0 0 0,-1 0 0,1 0 0,0 0 0,-1 0 0,1-1 0,0 2 0,0-2 0,0 1 0,0 1 0,0-2 0,0 2 0,-1-2 0,1 1 0,0 0 0,0 0 0,-1 0 0,1 0 0,1 1 0,-1-1 0,0 1 0,0-1 0,0 0 0,0 0 0,0 1 0,0-1 0,0 1 0,-1-1 0,1 0 0,0 0 0,1 1 0,-1-2 0,0 2 0,0-1 0,1 0 0,-1 0 0,0 2 0,0-2 0,0 1 0,0-1 0,0 1 0,0-1 0,0 0 0,0 0 0,1 2 0,-2-2 0,1 1 0,0-2 0,0 2 0,0-1 0,0 1 0,0-1 0,0 1 0,0-1 0,0 1 0,0-2 0,-1 2 0,1-1 0,-1 0 0,1 0 0,0 1 0,-1-1 0,2 1 0,-2-1 0,1 0 0,-1 1 0,1 0 0,-1-1 0,1 1 0,-1-2 0,1 2 0,-1-1 0,1 1 0,-1-1 0,1 1 0,-1-1 0,0 1 0,1-1 0,-1 1 0,0-1 0,0 1 0,0-1 0,0 1 0,0-1 0,0 1 0,0-1 0,1 0 0,-1 0 0,0 1 0,0-1 0,0 0 0,0 0 0,0 1 0,0-1 0,1 1 0,-1-2 0,0 2 0,0-1 0,0 0 0,0 0 0,0 1 0,0-2 0,0 1 0,0 1 0,0-2 0,0 2 0,0-1 0,0 0 0,0 0 0,0 0 0,0 0 0,0 0 0,0 1 0,0-1 0,0 0 0,0 0 0,0 0 0,0 0 0,0 0 0,0 1 0,0-1 0,0 1 0,0-1 0,0 1 0,-1-1 0,1 1 0,0-2 0,-1 2 0,1-1 0,0 1 0,-1 0 0,1 0 0,0-1 0,-1 0 0,1 0 0,0 1 0,-1-2 0,1 3 0,-1-2 0,0 1 0,1-1 0,-1 1 0,0-2 0,-1 3 0,1-2 0,-1 2 0,1-2 0,-1 1 0,0-1 0,0 2 0,1-2 0,-2 2 0,2-2 0,-2 2 0,3-2 0,-3 1 0,2-1 0,0 0 0,0 0 0,0 0 0,0 0 0,0-1 0,0 1 0,1 0 0,-1 0 0,0 0 0,0 0 0,0 1 0,0 0 0,0-1 0,0 0 0,0 0 0,0-1 0,-1 2 0,2-1 0,-1 0 0,0 0 0,-1 0 0,2 0 0,-1 0 0,1 0 0,-2 1 0,2-1 0,-2 0 0,1 1 0,0-1 0,1 0 0,-2 1 0,2-1 0,-1 0 0,0 0 0,1 0 0,-1 1 0,-1 0 0,1-1 0,0 1 0,0-1 0,0 0 0,0 0 0,0 1 0,1-1 0,-1 1 0,0-2 0,1 1 0,-1 0 0,0 0 0,1 0 0,-1 0 0,0 0 0,1 0 0,-1 0 0,1 0 0,0 0 0,-1 0 0,1 0 0,-1 0 0,1 0 0,-1 1 0,1-1 0,-2 1 0,2-1 0,-2 2 0,1-2 0,0 2 0,1-2 0,-1 2 0,1-1 0,-2 1 0,2-2 0,-1 2 0,1-1 0,-2 0 0,2-1 0,-1 1 0,1-2 0,-1 3 0,1-2 0,-1 2 0,0-2 0,1 2 0,0-2 0,-1 2 0,0-2 0,1 1 0,-1-2 0,1 4 0,0-3 0,0 2 0,0-2 0,-1 1 0,1-2 0,0 2 0,0-1 0,0 0 0,0 0 0,0 1 0,0-2 0,0 3 0,0-2 0,-1 2 0,1-3 0,0 2 0,0-1 0,0 0 0,0 0 0,0 1 0,-1-2 0,1 2 0,0-1 0,0-1 0,0 2 0,0-1 0,0 0 0,0 0 0,0 0 0,0 0 0,0 0 0,0 0 0,0 1 0,0-2 0,0 2 0,0-1 0,0 0 0,0 0 0,0 0 0,0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5:53:30.574"/>
    </inkml:context>
    <inkml:brush xml:id="br0">
      <inkml:brushProperty name="width" value="0.1" units="cm"/>
      <inkml:brushProperty name="height" value="0.1" units="cm"/>
      <inkml:brushProperty name="color" value="#006378"/>
    </inkml:brush>
  </inkml:definitions>
  <inkml:trace contextRef="#ctx0" brushRef="#br0">0 1 24575,'0'3'0,"0"0"0,0-2 0,1 0 0,-1 0 0,1 1 0,-1-1 0,1 0 0,-1 0 0,1 1 0,0-1 0,-1 1 0,0-2 0,1 1 0,-1 0 0,1 1 0,0-2 0,-1 1 0,1 0 0,-1 1 0,1-1 0,-1 0 0,1 1 0,0-1 0,-1 0 0,1 0 0,0 0 0,-1 0 0,1 0 0,-1-1 0,1 2 0,-1-1 0,1 0 0,-1-1 0,1 2 0,0-1 0,0 0 0,-1 0 0,1 0 0,-1 0 0,1 0 0,0 0 0,-1 0 0,1-1 0,0 2 0,-1-1 0,1 0 0,-1-1 0,1 1 0,0 0 0,0 0 0,0-1 0,0 2 0,0-1 0,-1 0 0,1-1 0,0 1 0,0 0 0,0 1 0,0-1 0,0 0 0,0 0 0,0-1 0,0 1 0,0 0 0,0 1 0,0-2 0,0 1 0,0 0 0,-1 0 0,1 0 0,-1 0 0,1 0 0,0 0 0,0-1 0,0 1 0,0 1 0,0-2 0,-1 1 0,2 0 0,-2 0 0,2 0 0,-2 0 0,1 0 0,0 0 0,0 1 0,0-1 0,0 0 0,0-1 0,0 1 0,0 0 0,0 0 0,-1 0 0,1 0 0,0 0 0,-1 0 0,1-1 0,0 2 0,0-2 0,0 1 0,0 1 0,0-2 0,0 2 0,-1-2 0,1 1 0,0 0 0,0 0 0,-1 0 0,1 0 0,1 1 0,-1-1 0,0 1 0,0-1 0,0 0 0,0 0 0,0 1 0,0-1 0,0 1 0,-1-1 0,1 0 0,0 0 0,1 1 0,-1-2 0,0 2 0,0-1 0,1 0 0,-1 0 0,0 2 0,0-2 0,0 1 0,0-1 0,0 1 0,0-1 0,0 0 0,0 0 0,1 2 0,-2-2 0,1 1 0,0-2 0,0 2 0,0-1 0,0 1 0,0-1 0,0 1 0,0-1 0,0 1 0,0-2 0,-1 2 0,1-1 0,-1 0 0,1 0 0,0 1 0,-1-1 0,2 1 0,-2-1 0,1 0 0,-1 1 0,1 0 0,-1-1 0,1 1 0,-1-2 0,1 2 0,-1-1 0,1 1 0,-1-1 0,1 1 0,-1-1 0,0 1 0,1-1 0,-1 1 0,0-1 0,0 1 0,0-1 0,0 1 0,0-1 0,0 1 0,0-1 0,1 0 0,-1 0 0,0 1 0,0-1 0,0 0 0,0 0 0,0 1 0,0-1 0,1 1 0,-1-2 0,0 2 0,0-1 0,0 0 0,0 0 0,0 1 0,0-2 0,0 1 0,0 1 0,0-2 0,0 2 0,0-1 0,0 0 0,0 0 0,0 0 0,0 0 0,0 0 0,0 1 0,0-1 0,0 0 0,0 0 0,0 0 0,0 0 0,0 0 0,0 1 0,0-1 0,0 1 0,0-1 0,0 1 0,-1-1 0,1 1 0,0-2 0,-1 2 0,1-1 0,0 1 0,-1 0 0,1 0 0,0-1 0,-1 0 0,1 0 0,0 1 0,-1-2 0,1 3 0,-1-2 0,0 1 0,1-1 0,-1 1 0,0-2 0,-1 3 0,1-2 0,-1 2 0,1-2 0,-1 1 0,0-1 0,0 2 0,1-2 0,-2 2 0,2-2 0,-2 2 0,3-2 0,-3 1 0,2-1 0,0 0 0,0 0 0,0 0 0,0 0 0,0-1 0,0 1 0,1 0 0,-1 0 0,0 0 0,0 0 0,0 1 0,0 0 0,0-1 0,0 0 0,0 0 0,0-1 0,-1 2 0,2-1 0,-1 0 0,0 0 0,-1 0 0,2 0 0,-1 0 0,1 0 0,-2 1 0,2-1 0,-2 0 0,1 1 0,0-1 0,1 0 0,-2 1 0,2-1 0,-1 0 0,0 0 0,1 0 0,-1 1 0,-1 0 0,1-1 0,0 1 0,0-1 0,0 0 0,0 0 0,0 1 0,1-1 0,-1 1 0,0-2 0,1 1 0,-1 0 0,0 0 0,1 0 0,-1 0 0,0 0 0,1 0 0,-1 0 0,1 0 0,0 0 0,-1 0 0,1 0 0,-1 0 0,1 0 0,-1 1 0,1-1 0,-2 1 0,2-1 0,-2 2 0,1-2 0,0 2 0,1-2 0,-1 2 0,1-1 0,-2 1 0,2-2 0,-1 2 0,1-1 0,-2 0 0,2-1 0,-1 1 0,1-2 0,-1 3 0,1-2 0,-1 2 0,0-2 0,1 2 0,0-2 0,-1 2 0,0-2 0,1 1 0,-1-2 0,1 4 0,0-3 0,0 2 0,0-2 0,-1 1 0,1-2 0,0 2 0,0-1 0,0 0 0,0 0 0,0 1 0,0-2 0,0 3 0,0-2 0,-1 2 0,1-3 0,0 2 0,0-1 0,0 0 0,0 0 0,0 1 0,-1-2 0,1 2 0,0-1 0,0-1 0,0 2 0,0-1 0,0 0 0,0 0 0,0 0 0,0 0 0,0 0 0,0 0 0,0 1 0,0-2 0,0 2 0,0-1 0,0 0 0,0 0 0,0 0 0,0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03T15:53:30.573"/>
    </inkml:context>
    <inkml:brush xml:id="br0">
      <inkml:brushProperty name="width" value="0.1" units="cm"/>
      <inkml:brushProperty name="height" value="0.1" units="cm"/>
      <inkml:brushProperty name="color" value="#006378"/>
    </inkml:brush>
  </inkml:definitions>
  <inkml:trace contextRef="#ctx0" brushRef="#br0">0 1 24575,'0'3'0,"0"0"0,0-2 0,1 0 0,-1 0 0,1 1 0,-1-1 0,1 0 0,-1 0 0,1 1 0,0-1 0,-1 1 0,0-2 0,1 1 0,-1 0 0,1 1 0,0-2 0,-1 1 0,1 0 0,-1 1 0,1-1 0,-1 0 0,1 1 0,0-1 0,-1 0 0,1 0 0,0 0 0,-1 0 0,1 0 0,-1-1 0,1 2 0,-1-1 0,1 0 0,-1-1 0,1 2 0,0-1 0,0 0 0,-1 0 0,1 0 0,-1 0 0,1 0 0,0 0 0,-1 0 0,1-1 0,0 2 0,-1-1 0,1 0 0,-1-1 0,1 1 0,0 0 0,0 0 0,0-1 0,0 2 0,0-1 0,-1 0 0,1-1 0,0 1 0,0 0 0,0 1 0,0-1 0,0 0 0,0 0 0,0-1 0,0 1 0,0 0 0,0 1 0,0-2 0,0 1 0,0 0 0,-1 0 0,1 0 0,-1 0 0,1 0 0,0 0 0,0-1 0,0 1 0,0 1 0,0-2 0,-1 1 0,2 0 0,-2 0 0,2 0 0,-2 0 0,1 0 0,0 0 0,0 1 0,0-1 0,0 0 0,0-1 0,0 1 0,0 0 0,0 0 0,-1 0 0,1 0 0,0 0 0,-1 0 0,1-1 0,0 2 0,0-2 0,0 1 0,0 1 0,0-2 0,0 2 0,-1-2 0,1 1 0,0 0 0,0 0 0,-1 0 0,1 0 0,1 1 0,-1-1 0,0 1 0,0-1 0,0 0 0,0 0 0,0 1 0,0-1 0,0 1 0,-1-1 0,1 0 0,0 0 0,1 1 0,-1-2 0,0 2 0,0-1 0,1 0 0,-1 0 0,0 2 0,0-2 0,0 1 0,0-1 0,0 1 0,0-1 0,0 0 0,0 0 0,1 2 0,-2-2 0,1 1 0,0-2 0,0 2 0,0-1 0,0 1 0,0-1 0,0 1 0,0-1 0,0 1 0,0-2 0,-1 2 0,1-1 0,-1 0 0,1 0 0,0 1 0,-1-1 0,2 1 0,-2-1 0,1 0 0,-1 1 0,1 0 0,-1-1 0,1 1 0,-1-2 0,1 2 0,-1-1 0,1 1 0,-1-1 0,1 1 0,-1-1 0,0 1 0,1-1 0,-1 1 0,0-1 0,0 1 0,0-1 0,0 1 0,0-1 0,0 1 0,0-1 0,1 0 0,-1 0 0,0 1 0,0-1 0,0 0 0,0 0 0,0 1 0,0-1 0,1 1 0,-1-2 0,0 2 0,0-1 0,0 0 0,0 0 0,0 1 0,0-2 0,0 1 0,0 1 0,0-2 0,0 2 0,0-1 0,0 0 0,0 0 0,0 0 0,0 0 0,0 0 0,0 1 0,0-1 0,0 0 0,0 0 0,0 0 0,0 0 0,0 0 0,0 1 0,0-1 0,0 1 0,0-1 0,0 1 0,-1-1 0,1 1 0,0-2 0,-1 2 0,1-1 0,0 1 0,-1 0 0,1 0 0,0-1 0,-1 0 0,1 0 0,0 1 0,-1-2 0,1 3 0,-1-2 0,0 1 0,1-1 0,-1 1 0,0-2 0,-1 3 0,1-2 0,-1 2 0,1-2 0,-1 1 0,0-1 0,0 2 0,1-2 0,-2 2 0,2-2 0,-2 2 0,3-2 0,-3 1 0,2-1 0,0 0 0,0 0 0,0 0 0,0 0 0,0-1 0,0 1 0,1 0 0,-1 0 0,0 0 0,0 0 0,0 1 0,0 0 0,0-1 0,0 0 0,0 0 0,0-1 0,-1 2 0,2-1 0,-1 0 0,0 0 0,-1 0 0,2 0 0,-1 0 0,1 0 0,-2 1 0,2-1 0,-2 0 0,1 1 0,0-1 0,1 0 0,-2 1 0,2-1 0,-1 0 0,0 0 0,1 0 0,-1 1 0,-1 0 0,1-1 0,0 1 0,0-1 0,0 0 0,0 0 0,0 1 0,1-1 0,-1 1 0,0-2 0,1 1 0,-1 0 0,0 0 0,1 0 0,-1 0 0,0 0 0,1 0 0,-1 0 0,1 0 0,0 0 0,-1 0 0,1 0 0,-1 0 0,1 0 0,-1 1 0,1-1 0,-2 1 0,2-1 0,-2 2 0,1-2 0,0 2 0,1-2 0,-1 2 0,1-1 0,-2 1 0,2-2 0,-1 2 0,1-1 0,-2 0 0,2-1 0,-1 1 0,1-2 0,-1 3 0,1-2 0,-1 2 0,0-2 0,1 2 0,0-2 0,-1 2 0,0-2 0,1 1 0,-1-2 0,1 4 0,0-3 0,0 2 0,0-2 0,-1 1 0,1-2 0,0 2 0,0-1 0,0 0 0,0 0 0,0 1 0,0-2 0,0 3 0,0-2 0,-1 2 0,1-3 0,0 2 0,0-1 0,0 0 0,0 0 0,0 1 0,-1-2 0,1 2 0,0-1 0,0-1 0,0 2 0,0-1 0,0 0 0,0 0 0,0 0 0,0 0 0,0 0 0,0 0 0,0 1 0,0-2 0,0 2 0,0-1 0,0 0 0,0 0 0,0 0 0,0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113BFF-A77B-AC43-950D-E78F5D702F8A}" type="datetimeFigureOut">
              <a:rPr lang="en-US" smtClean="0"/>
              <a:t>6/28/21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EC958-D592-8648-B6E8-61B016290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81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19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E1E70-E2F2-4144-A161-49AC7FF84E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58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75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Tara: </a:t>
            </a:r>
            <a:r>
              <a:rPr lang="en-US" dirty="0"/>
              <a:t>I added this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78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43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AFA747FC-4192-5543-A180-3B5171DD9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3ABE255D-1A15-E44F-8164-89D86078AB3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8E3921DE-0BF0-7F41-9EAD-0542339FE1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3298239-8E90-7146-8990-4A1B928044DA}" type="slidenum">
              <a:rPr lang="en-US" altLang="en-US" sz="1200"/>
              <a:pPr eaLnBrk="1" hangingPunct="1"/>
              <a:t>18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40191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AFA747FC-4192-5543-A180-3B5171DD9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3ABE255D-1A15-E44F-8164-89D86078AB3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8E3921DE-0BF0-7F41-9EAD-0542339FE1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3298239-8E90-7146-8990-4A1B928044DA}" type="slidenum">
              <a:rPr lang="en-US" altLang="en-US" sz="1200"/>
              <a:pPr eaLnBrk="1" hangingPunct="1"/>
              <a:t>19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63324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 liver microsome stability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15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</a:t>
            </a:r>
            <a:r>
              <a:rPr lang="en-US" dirty="0">
                <a:sym typeface="Wingdings" pitchFamily="2" charset="2"/>
              </a:rPr>
              <a:t> 0.1 FDR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07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AFA747FC-4192-5543-A180-3B5171DD9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3ABE255D-1A15-E44F-8164-89D86078AB3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8E3921DE-0BF0-7F41-9EAD-0542339FE1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3298239-8E90-7146-8990-4A1B928044DA}" type="slidenum">
              <a:rPr lang="en-US" altLang="en-US" sz="1200"/>
              <a:pPr eaLnBrk="1" hangingPunct="1"/>
              <a:t>22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88196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AFA747FC-4192-5543-A180-3B5171DD96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3ABE255D-1A15-E44F-8164-89D86078AB3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8E3921DE-0BF0-7F41-9EAD-0542339FE1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3298239-8E90-7146-8990-4A1B928044DA}" type="slidenum">
              <a:rPr lang="en-US" altLang="en-US" sz="1200"/>
              <a:pPr eaLnBrk="1" hangingPunct="1"/>
              <a:t>23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97051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E1E70-E2F2-4144-A161-49AC7FF84E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65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24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06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IMPC = murine phenotyping consortium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6864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698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Completely wrong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91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KEGG does not connect C13828 with a pathway.</a:t>
            </a:r>
          </a:p>
          <a:p>
            <a:r>
              <a:rPr lang="en-US" dirty="0"/>
              <a:t>Also the issue of stale mappings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22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920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835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>
            <a:extLst>
              <a:ext uri="{FF2B5EF4-FFF2-40B4-BE49-F238E27FC236}">
                <a16:creationId xmlns:a16="http://schemas.microsoft.com/office/drawing/2014/main" id="{772BD24E-6C61-204E-9FD6-5F80837BB1E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Notes Placeholder 2">
            <a:extLst>
              <a:ext uri="{FF2B5EF4-FFF2-40B4-BE49-F238E27FC236}">
                <a16:creationId xmlns:a16="http://schemas.microsoft.com/office/drawing/2014/main" id="{65EB871A-867B-D445-AE30-330E440638B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30723" name="Slide Number Placeholder 3">
            <a:extLst>
              <a:ext uri="{FF2B5EF4-FFF2-40B4-BE49-F238E27FC236}">
                <a16:creationId xmlns:a16="http://schemas.microsoft.com/office/drawing/2014/main" id="{548F120B-5D23-F54B-AFD2-9575C59CD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97A81FB-EC29-C347-BED8-AAFED117DADC}" type="slidenum">
              <a:rPr lang="en-US" altLang="en-US" smtClean="0">
                <a:latin typeface="Century Gothic" panose="020B0502020202020204" pitchFamily="34" charset="0"/>
              </a:rPr>
              <a:pPr>
                <a:spcBef>
                  <a:spcPct val="0"/>
                </a:spcBef>
              </a:pPr>
              <a:t>34</a:t>
            </a:fld>
            <a:endParaRPr lang="en-US" alt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383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E1E70-E2F2-4144-A161-49AC7FF84EE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384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11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I’m making the assumption is to understand associations between your input molecules or data</a:t>
            </a:r>
          </a:p>
          <a:p>
            <a:r>
              <a:rPr lang="en-US" dirty="0"/>
              <a:t>Mediation: a microbe could affect the host through some metabolite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07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E1E70-E2F2-4144-A161-49AC7FF84E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540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E1E70-E2F2-4144-A161-49AC7FF84EE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16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E1E70-E2F2-4144-A161-49AC7FF84E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00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E1E70-E2F2-4144-A161-49AC7FF84E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83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E1E70-E2F2-4144-A161-49AC7FF84E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13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6E1E70-E2F2-4144-A161-49AC7FF84E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4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sv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oriz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3326"/>
            <a:ext cx="10515600" cy="1207362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7164"/>
          </a:xfrm>
        </p:spPr>
        <p:txBody>
          <a:bodyPr/>
          <a:lstStyle>
            <a:lvl1pPr>
              <a:buClr>
                <a:srgbClr val="44546A"/>
              </a:buClr>
              <a:defRPr sz="2600"/>
            </a:lvl1pPr>
            <a:lvl2pPr>
              <a:buClr>
                <a:srgbClr val="44546A"/>
              </a:buClr>
              <a:defRPr sz="2000"/>
            </a:lvl2pPr>
            <a:lvl3pPr>
              <a:buClr>
                <a:srgbClr val="44546A"/>
              </a:buClr>
              <a:defRPr sz="1600"/>
            </a:lvl3pPr>
            <a:lvl4pPr>
              <a:buClr>
                <a:srgbClr val="44546A"/>
              </a:buClr>
              <a:defRPr sz="1400"/>
            </a:lvl4pPr>
            <a:lvl5pPr>
              <a:buClr>
                <a:srgbClr val="44546A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 userDrawn="1">
          <p15:clr>
            <a:srgbClr val="FBAE40"/>
          </p15:clr>
        </p15:guide>
        <p15:guide id="2" pos="40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_Slide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0769E-E213-45DA-A49B-0D8A320376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88983"/>
            <a:ext cx="7844722" cy="28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16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_Slide_Static w Social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70769E-E213-45DA-A49B-0D8A320376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88983"/>
            <a:ext cx="7844722" cy="2874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2C6EC-4E15-4EB5-908B-559B3581826F}"/>
              </a:ext>
            </a:extLst>
          </p:cNvPr>
          <p:cNvPicPr/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3" t="-12500"/>
          <a:stretch/>
        </p:blipFill>
        <p:spPr bwMode="auto">
          <a:xfrm>
            <a:off x="4177154" y="4619945"/>
            <a:ext cx="390587" cy="3693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A48F7C-029E-4E37-A1A7-E677F7C16236}"/>
              </a:ext>
            </a:extLst>
          </p:cNvPr>
          <p:cNvSpPr/>
          <p:nvPr userDrawn="1"/>
        </p:nvSpPr>
        <p:spPr>
          <a:xfrm>
            <a:off x="4483726" y="4623989"/>
            <a:ext cx="1744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DA1F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@ncats_nih_gov</a:t>
            </a:r>
            <a:endParaRPr lang="en-US" dirty="0">
              <a:solidFill>
                <a:srgbClr val="1DA1F2"/>
              </a:solidFill>
            </a:endParaRPr>
          </a:p>
        </p:txBody>
      </p:sp>
      <p:pic>
        <p:nvPicPr>
          <p:cNvPr id="10" name="Picture 9" descr="C:\Users\asiddiqi\AppData\Local\Microsoft\Windows\INetCache\Content.MSO\E4EE3177.tmp">
            <a:extLst>
              <a:ext uri="{FF2B5EF4-FFF2-40B4-BE49-F238E27FC236}">
                <a16:creationId xmlns:a16="http://schemas.microsoft.com/office/drawing/2014/main" id="{6C25BDC6-3F78-4872-937C-6DFA9BE3DF4F}"/>
              </a:ext>
            </a:extLst>
          </p:cNvPr>
          <p:cNvPicPr/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2500" r="12054" b="12946"/>
          <a:stretch/>
        </p:blipFill>
        <p:spPr bwMode="auto">
          <a:xfrm>
            <a:off x="6446571" y="4670391"/>
            <a:ext cx="293838" cy="2789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6EBF852-A045-454B-B142-092620B1FC73}"/>
              </a:ext>
            </a:extLst>
          </p:cNvPr>
          <p:cNvSpPr/>
          <p:nvPr userDrawn="1"/>
        </p:nvSpPr>
        <p:spPr>
          <a:xfrm>
            <a:off x="6702039" y="4625187"/>
            <a:ext cx="1631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D5A9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@ncats.nih.gov</a:t>
            </a:r>
            <a:endParaRPr lang="en-US" dirty="0">
              <a:solidFill>
                <a:srgbClr val="3D5A98"/>
              </a:solidFill>
            </a:endParaRPr>
          </a:p>
        </p:txBody>
      </p:sp>
      <p:pic>
        <p:nvPicPr>
          <p:cNvPr id="12" name="Graphic 2" descr="World">
            <a:extLst>
              <a:ext uri="{FF2B5EF4-FFF2-40B4-BE49-F238E27FC236}">
                <a16:creationId xmlns:a16="http://schemas.microsoft.com/office/drawing/2014/main" id="{D4A5FFB5-F481-4AB9-BCB9-62BF043CEE47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3038" y="4645145"/>
            <a:ext cx="338543" cy="3294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15942C1-FEE3-449D-997B-9240C4C831F9}"/>
              </a:ext>
            </a:extLst>
          </p:cNvPr>
          <p:cNvSpPr/>
          <p:nvPr userDrawn="1"/>
        </p:nvSpPr>
        <p:spPr>
          <a:xfrm>
            <a:off x="2495560" y="4625187"/>
            <a:ext cx="1424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77EC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ncats.nih.gov</a:t>
            </a:r>
            <a:endParaRPr lang="en-US" dirty="0">
              <a:solidFill>
                <a:srgbClr val="177EC8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40DB24-D025-4225-B336-F61C4A01B8DD}"/>
              </a:ext>
            </a:extLst>
          </p:cNvPr>
          <p:cNvPicPr/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4" t="15002" r="7690" b="4998"/>
          <a:stretch/>
        </p:blipFill>
        <p:spPr bwMode="auto">
          <a:xfrm>
            <a:off x="8551264" y="4670391"/>
            <a:ext cx="293838" cy="2789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443DE2E-D422-4B30-A78D-7F20E0CFDB9D}"/>
              </a:ext>
            </a:extLst>
          </p:cNvPr>
          <p:cNvSpPr/>
          <p:nvPr userDrawn="1"/>
        </p:nvSpPr>
        <p:spPr>
          <a:xfrm>
            <a:off x="8828918" y="4625187"/>
            <a:ext cx="1210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7B5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NIH-NCATS</a:t>
            </a:r>
            <a:endParaRPr lang="en-US" dirty="0">
              <a:solidFill>
                <a:srgbClr val="0077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062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81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7" t="89524"/>
          <a:stretch/>
        </p:blipFill>
        <p:spPr>
          <a:xfrm>
            <a:off x="9248502" y="6139542"/>
            <a:ext cx="2943497" cy="71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975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White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12188952" cy="6856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0933" y="1409836"/>
            <a:ext cx="11667067" cy="1714231"/>
          </a:xfrm>
        </p:spPr>
        <p:txBody>
          <a:bodyPr anchor="b" anchorCtr="0">
            <a:normAutofit/>
          </a:bodyPr>
          <a:lstStyle>
            <a:lvl1pPr algn="ctr">
              <a:defRPr sz="4000" b="0" baseline="0">
                <a:solidFill>
                  <a:srgbClr val="642F6C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0933" y="3428731"/>
            <a:ext cx="11514667" cy="63627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600" b="0" i="0" baseline="0">
                <a:solidFill>
                  <a:srgbClr val="63666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0933" y="4065002"/>
            <a:ext cx="11514667" cy="672099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200" b="0" i="1" baseline="0">
                <a:solidFill>
                  <a:srgbClr val="636669"/>
                </a:solidFill>
                <a:latin typeface="Arial" charset="0"/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</p:spTree>
    <p:extLst>
      <p:ext uri="{BB962C8B-B14F-4D97-AF65-F5344CB8AC3E}">
        <p14:creationId xmlns:p14="http://schemas.microsoft.com/office/powerpoint/2010/main" val="253117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87" r:id="rId2"/>
    <p:sldLayoutId id="2147483689" r:id="rId3"/>
    <p:sldLayoutId id="2147483682" r:id="rId4"/>
    <p:sldLayoutId id="2147483681" r:id="rId5"/>
    <p:sldLayoutId id="214748369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4546A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4546A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4546A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4546A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4546A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markdown.rstudio.com/authoring_basics.html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4.png"/><Relationship Id="rId18" Type="http://schemas.openxmlformats.org/officeDocument/2006/relationships/customXml" Target="../ink/ink3.xml"/><Relationship Id="rId3" Type="http://schemas.openxmlformats.org/officeDocument/2006/relationships/image" Target="../media/image16.png"/><Relationship Id="rId21" Type="http://schemas.openxmlformats.org/officeDocument/2006/relationships/customXml" Target="../ink/ink5.xml"/><Relationship Id="rId7" Type="http://schemas.openxmlformats.org/officeDocument/2006/relationships/image" Target="../media/image20.png"/><Relationship Id="rId12" Type="http://schemas.openxmlformats.org/officeDocument/2006/relationships/image" Target="../media/image23.svg"/><Relationship Id="rId17" Type="http://schemas.openxmlformats.org/officeDocument/2006/relationships/customXml" Target="../ink/ink2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7.svg"/><Relationship Id="rId20" Type="http://schemas.openxmlformats.org/officeDocument/2006/relationships/customXml" Target="../ink/ink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11" Type="http://schemas.openxmlformats.org/officeDocument/2006/relationships/image" Target="../media/image22.png"/><Relationship Id="rId24" Type="http://schemas.openxmlformats.org/officeDocument/2006/relationships/customXml" Target="../ink/ink8.xml"/><Relationship Id="rId5" Type="http://schemas.openxmlformats.org/officeDocument/2006/relationships/image" Target="../media/image18.png"/><Relationship Id="rId15" Type="http://schemas.openxmlformats.org/officeDocument/2006/relationships/image" Target="../media/image26.png"/><Relationship Id="rId23" Type="http://schemas.openxmlformats.org/officeDocument/2006/relationships/customXml" Target="../ink/ink7.xml"/><Relationship Id="rId10" Type="http://schemas.openxmlformats.org/officeDocument/2006/relationships/image" Target="../media/image30.png"/><Relationship Id="rId19" Type="http://schemas.openxmlformats.org/officeDocument/2006/relationships/image" Target="../media/image37.png"/><Relationship Id="rId4" Type="http://schemas.openxmlformats.org/officeDocument/2006/relationships/image" Target="../media/image17.svg"/><Relationship Id="rId9" Type="http://schemas.openxmlformats.org/officeDocument/2006/relationships/customXml" Target="../ink/ink1.xml"/><Relationship Id="rId14" Type="http://schemas.openxmlformats.org/officeDocument/2006/relationships/image" Target="../media/image25.svg"/><Relationship Id="rId22" Type="http://schemas.openxmlformats.org/officeDocument/2006/relationships/customXml" Target="../ink/ink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ncats/RaMP-D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cats/lychi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ncats.nih.gov/preclinical/core/informatics/abou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2.tiff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466" y="1977326"/>
            <a:ext cx="11667067" cy="3658976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 Gothic" panose="020B0502020202020204" pitchFamily="34" charset="0"/>
                <a:ea typeface="Arial" charset="0"/>
                <a:cs typeface="Arial" charset="0"/>
              </a:rPr>
              <a:t>Basics for Data Structures in R</a:t>
            </a:r>
            <a:br>
              <a:rPr lang="en-US" b="1" dirty="0">
                <a:latin typeface="Century Gothic" panose="020B0502020202020204" pitchFamily="34" charset="0"/>
                <a:ea typeface="Arial" charset="0"/>
                <a:cs typeface="Arial" charset="0"/>
              </a:rPr>
            </a:br>
            <a:br>
              <a:rPr lang="en-US" b="1" dirty="0">
                <a:latin typeface="Century Gothic" panose="020B0502020202020204" pitchFamily="34" charset="0"/>
                <a:ea typeface="Arial" charset="0"/>
                <a:cs typeface="Arial" charset="0"/>
              </a:rPr>
            </a:br>
            <a:r>
              <a:rPr lang="en-US" sz="2400" b="1" dirty="0" err="1">
                <a:latin typeface="Century Gothic" panose="020B0502020202020204" pitchFamily="34" charset="0"/>
                <a:ea typeface="Arial" charset="0"/>
                <a:cs typeface="Arial" charset="0"/>
              </a:rPr>
              <a:t>Ewy</a:t>
            </a:r>
            <a:r>
              <a:rPr lang="en-US" sz="24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 </a:t>
            </a:r>
            <a:r>
              <a:rPr lang="en-US" sz="2400" b="1" dirty="0" err="1">
                <a:latin typeface="Century Gothic" panose="020B0502020202020204" pitchFamily="34" charset="0"/>
                <a:ea typeface="Arial" charset="0"/>
                <a:cs typeface="Arial" charset="0"/>
              </a:rPr>
              <a:t>Mathé</a:t>
            </a:r>
            <a:r>
              <a:rPr lang="en-US" sz="24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, Ph.D., Director of Informatics</a:t>
            </a:r>
            <a:br>
              <a:rPr lang="en-US" sz="2400" b="1" dirty="0">
                <a:latin typeface="Century Gothic" panose="020B0502020202020204" pitchFamily="34" charset="0"/>
                <a:ea typeface="Arial" charset="0"/>
                <a:cs typeface="Arial" charset="0"/>
              </a:rPr>
            </a:br>
            <a:r>
              <a:rPr lang="en-US" sz="24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Division of Preclinical Innovation, NCATS/NIH</a:t>
            </a:r>
            <a:br>
              <a:rPr lang="en-US" sz="2400" b="1" dirty="0">
                <a:latin typeface="Century Gothic" panose="020B0502020202020204" pitchFamily="34" charset="0"/>
                <a:ea typeface="Arial" charset="0"/>
                <a:cs typeface="Arial" charset="0"/>
              </a:rPr>
            </a:br>
            <a:br>
              <a:rPr lang="en-US" sz="2400" b="1" dirty="0">
                <a:latin typeface="Century Gothic" panose="020B0502020202020204" pitchFamily="34" charset="0"/>
                <a:ea typeface="Arial" charset="0"/>
                <a:cs typeface="Arial" charset="0"/>
              </a:rPr>
            </a:br>
            <a:r>
              <a:rPr lang="en-US" altLang="en-US" sz="2400" dirty="0">
                <a:solidFill>
                  <a:srgbClr val="595959"/>
                </a:solidFill>
                <a:ea typeface="ＭＳ Ｐゴシック" panose="020B0600070205080204" pitchFamily="34" charset="-128"/>
              </a:rPr>
              <a:t>https://</a:t>
            </a:r>
            <a:r>
              <a:rPr lang="en-US" altLang="en-US" sz="2400" dirty="0" err="1">
                <a:solidFill>
                  <a:srgbClr val="595959"/>
                </a:solidFill>
                <a:ea typeface="ＭＳ Ｐゴシック" panose="020B0600070205080204" pitchFamily="34" charset="-128"/>
              </a:rPr>
              <a:t>ncats.nih.gov</a:t>
            </a:r>
            <a:r>
              <a:rPr lang="en-US" altLang="en-US" sz="2400" dirty="0">
                <a:solidFill>
                  <a:srgbClr val="595959"/>
                </a:solidFill>
                <a:ea typeface="ＭＳ Ｐゴシック" panose="020B0600070205080204" pitchFamily="34" charset="-128"/>
              </a:rPr>
              <a:t>/preclinical/core/informatics</a:t>
            </a:r>
            <a:endParaRPr lang="en-US" sz="2400" b="1" dirty="0">
              <a:solidFill>
                <a:srgbClr val="642F6C"/>
              </a:solidFill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635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51741-C53F-6443-A9FA-C427987E1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238" y="371475"/>
            <a:ext cx="8913812" cy="9144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Basic R data structures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FFF0EF-DF3A-E443-A8E8-17AC5386661C}"/>
              </a:ext>
            </a:extLst>
          </p:cNvPr>
          <p:cNvSpPr txBox="1"/>
          <p:nvPr/>
        </p:nvSpPr>
        <p:spPr>
          <a:xfrm>
            <a:off x="765287" y="1715108"/>
            <a:ext cx="11038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Lists: </a:t>
            </a:r>
            <a:r>
              <a:rPr lang="en-US" sz="2400" dirty="0"/>
              <a:t>has mixed data structures (e.g. numeric, character, matrices, </a:t>
            </a:r>
            <a:r>
              <a:rPr lang="en-US" sz="2400" dirty="0" err="1"/>
              <a:t>etc</a:t>
            </a:r>
            <a:r>
              <a:rPr lang="en-US" sz="2400" dirty="0"/>
              <a:t>…)</a:t>
            </a:r>
            <a:endParaRPr lang="en-US" sz="2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AB20B9-DF91-C942-B2DC-330BBF53AED5}"/>
              </a:ext>
            </a:extLst>
          </p:cNvPr>
          <p:cNvSpPr/>
          <p:nvPr/>
        </p:nvSpPr>
        <p:spPr>
          <a:xfrm>
            <a:off x="765287" y="2420652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&gt; </a:t>
            </a:r>
            <a:r>
              <a:rPr lang="en-US" dirty="0" err="1"/>
              <a:t>mylist</a:t>
            </a:r>
            <a:r>
              <a:rPr lang="en-US" dirty="0"/>
              <a:t> &lt;- list("one"=TRUE, "two"=1:10, "three"=matrix(1:6,nrow=2))</a:t>
            </a:r>
          </a:p>
          <a:p>
            <a:r>
              <a:rPr lang="en-US" dirty="0"/>
              <a:t>&gt; </a:t>
            </a:r>
            <a:r>
              <a:rPr lang="en-US" dirty="0" err="1"/>
              <a:t>mylist</a:t>
            </a:r>
            <a:endParaRPr lang="en-US" dirty="0"/>
          </a:p>
          <a:p>
            <a:r>
              <a:rPr lang="en-US" dirty="0"/>
              <a:t>$one</a:t>
            </a:r>
          </a:p>
          <a:p>
            <a:r>
              <a:rPr lang="en-US" dirty="0"/>
              <a:t>[1] TRUE</a:t>
            </a:r>
          </a:p>
          <a:p>
            <a:endParaRPr lang="en-US" dirty="0"/>
          </a:p>
          <a:p>
            <a:r>
              <a:rPr lang="en-US" dirty="0"/>
              <a:t>$two</a:t>
            </a:r>
          </a:p>
          <a:p>
            <a:r>
              <a:rPr lang="en-US" dirty="0"/>
              <a:t> [1]  1  2  3  4  5  6  7  8  9 10</a:t>
            </a:r>
          </a:p>
          <a:p>
            <a:endParaRPr lang="en-US" dirty="0"/>
          </a:p>
          <a:p>
            <a:r>
              <a:rPr lang="en-US" dirty="0"/>
              <a:t>$three</a:t>
            </a:r>
          </a:p>
          <a:p>
            <a:r>
              <a:rPr lang="en-US" dirty="0"/>
              <a:t>     [,1] [,2] [,3]</a:t>
            </a:r>
          </a:p>
          <a:p>
            <a:r>
              <a:rPr lang="en-US" dirty="0"/>
              <a:t>[1,]    1    3    5</a:t>
            </a:r>
          </a:p>
          <a:p>
            <a:r>
              <a:rPr lang="en-US" dirty="0"/>
              <a:t>[2,]    2    4    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B042A5-E17E-E749-9377-DB854C79F956}"/>
              </a:ext>
            </a:extLst>
          </p:cNvPr>
          <p:cNvSpPr txBox="1"/>
          <p:nvPr/>
        </p:nvSpPr>
        <p:spPr>
          <a:xfrm>
            <a:off x="6446423" y="2420652"/>
            <a:ext cx="411362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 </a:t>
            </a:r>
            <a:r>
              <a:rPr lang="en-US" dirty="0" err="1"/>
              <a:t>str</a:t>
            </a:r>
            <a:r>
              <a:rPr lang="en-US" dirty="0"/>
              <a:t>(</a:t>
            </a:r>
            <a:r>
              <a:rPr lang="en-US" dirty="0" err="1"/>
              <a:t>mylist</a:t>
            </a:r>
            <a:r>
              <a:rPr lang="en-US" dirty="0"/>
              <a:t>)</a:t>
            </a:r>
          </a:p>
          <a:p>
            <a:r>
              <a:rPr lang="en-US" dirty="0"/>
              <a:t>List of 3</a:t>
            </a:r>
          </a:p>
          <a:p>
            <a:r>
              <a:rPr lang="en-US" dirty="0"/>
              <a:t> $ one  : </a:t>
            </a:r>
            <a:r>
              <a:rPr lang="en-US" dirty="0" err="1"/>
              <a:t>logi</a:t>
            </a:r>
            <a:r>
              <a:rPr lang="en-US" dirty="0"/>
              <a:t> TRUE</a:t>
            </a:r>
          </a:p>
          <a:p>
            <a:r>
              <a:rPr lang="en-US" dirty="0"/>
              <a:t> $ two  : </a:t>
            </a:r>
            <a:r>
              <a:rPr lang="en-US" dirty="0" err="1"/>
              <a:t>int</a:t>
            </a:r>
            <a:r>
              <a:rPr lang="en-US" dirty="0"/>
              <a:t> [1:10] 1 2 3 4 5 6 7 8 9 10</a:t>
            </a:r>
          </a:p>
          <a:p>
            <a:r>
              <a:rPr lang="en-US" dirty="0"/>
              <a:t> $ three: </a:t>
            </a:r>
            <a:r>
              <a:rPr lang="en-US" dirty="0" err="1"/>
              <a:t>int</a:t>
            </a:r>
            <a:r>
              <a:rPr lang="en-US" dirty="0"/>
              <a:t> [1:2, 1:3] 1 2 3 4 5 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76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51741-C53F-6443-A9FA-C427987E1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238" y="371475"/>
            <a:ext cx="8913812" cy="9144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Reading 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A40B6-A2A3-5145-9C3C-D94D67859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964" y="1583017"/>
            <a:ext cx="10806953" cy="4979148"/>
          </a:xfrm>
        </p:spPr>
        <p:txBody>
          <a:bodyPr rtlCol="0">
            <a:noAutofit/>
          </a:bodyPr>
          <a:lstStyle/>
          <a:p>
            <a:pPr marL="0" indent="0">
              <a:buNone/>
              <a:defRPr/>
            </a:pPr>
            <a:r>
              <a:rPr lang="en-US" sz="2400" b="1" i="1" dirty="0">
                <a:solidFill>
                  <a:schemeClr val="tx1"/>
                </a:solidFill>
                <a:ea typeface="+mn-ea"/>
                <a:cs typeface="Century Gothic"/>
              </a:rPr>
              <a:t>Do not use spaces in filenames.  They are bad. Use underscores (“_”)</a:t>
            </a:r>
          </a:p>
          <a:p>
            <a:pPr marL="0" indent="0">
              <a:buNone/>
              <a:defRPr/>
            </a:pPr>
            <a:endParaRPr lang="en-US" sz="2400" b="1" i="1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sz="2400" b="1" dirty="0" err="1">
                <a:solidFill>
                  <a:schemeClr val="tx1"/>
                </a:solidFill>
                <a:ea typeface="+mn-ea"/>
              </a:rPr>
              <a:t>Read.csv</a:t>
            </a:r>
            <a:r>
              <a:rPr lang="en-US" sz="2400" b="1" dirty="0">
                <a:solidFill>
                  <a:schemeClr val="tx1"/>
                </a:solidFill>
                <a:ea typeface="+mn-ea"/>
              </a:rPr>
              <a:t>(): </a:t>
            </a:r>
            <a:r>
              <a:rPr lang="en-US" sz="2400" dirty="0">
                <a:solidFill>
                  <a:schemeClr val="tx1"/>
                </a:solidFill>
                <a:ea typeface="+mn-ea"/>
              </a:rPr>
              <a:t>reads in a comma-separated filename</a:t>
            </a: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sz="2400" b="1" dirty="0" err="1">
                <a:solidFill>
                  <a:schemeClr val="tx1"/>
                </a:solidFill>
              </a:rPr>
              <a:t>Read.table</a:t>
            </a:r>
            <a:r>
              <a:rPr lang="en-US" sz="2400" b="1" dirty="0">
                <a:solidFill>
                  <a:schemeClr val="tx1"/>
                </a:solidFill>
              </a:rPr>
              <a:t>: </a:t>
            </a:r>
            <a:r>
              <a:rPr lang="en-US" sz="2400" dirty="0">
                <a:solidFill>
                  <a:schemeClr val="tx1"/>
                </a:solidFill>
              </a:rPr>
              <a:t>can define </a:t>
            </a:r>
            <a:r>
              <a:rPr lang="en-US" sz="2400" dirty="0" err="1">
                <a:solidFill>
                  <a:schemeClr val="tx1"/>
                </a:solidFill>
              </a:rPr>
              <a:t>delimeters</a:t>
            </a:r>
            <a:r>
              <a:rPr lang="en-US" sz="2400" dirty="0">
                <a:solidFill>
                  <a:schemeClr val="tx1"/>
                </a:solidFill>
              </a:rPr>
              <a:t> (e.g. space, comma, semi-colon, tab, </a:t>
            </a:r>
            <a:r>
              <a:rPr lang="en-US" sz="2400" dirty="0" err="1">
                <a:solidFill>
                  <a:schemeClr val="tx1"/>
                </a:solidFill>
              </a:rPr>
              <a:t>etc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  <a:defRPr/>
            </a:pPr>
            <a:r>
              <a:rPr lang="en-US" sz="2400" b="1" dirty="0">
                <a:solidFill>
                  <a:schemeClr val="tx1"/>
                </a:solidFill>
                <a:ea typeface="+mn-ea"/>
              </a:rPr>
              <a:t>Rio package: </a:t>
            </a:r>
            <a:r>
              <a:rPr lang="en-US" sz="2400" dirty="0">
                <a:solidFill>
                  <a:schemeClr val="tx1"/>
                </a:solidFill>
                <a:ea typeface="+mn-ea"/>
              </a:rPr>
              <a:t>import()</a:t>
            </a:r>
          </a:p>
          <a:p>
            <a:pPr marL="0" indent="0">
              <a:buNone/>
              <a:defRPr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  <a:defRPr/>
            </a:pPr>
            <a:r>
              <a:rPr lang="en-US" sz="2400" dirty="0">
                <a:solidFill>
                  <a:schemeClr val="tx1"/>
                </a:solidFill>
                <a:ea typeface="+mn-ea"/>
              </a:rPr>
              <a:t>These functions output a </a:t>
            </a:r>
            <a:r>
              <a:rPr lang="en-US" sz="2400" dirty="0" err="1">
                <a:solidFill>
                  <a:schemeClr val="tx1"/>
                </a:solidFill>
                <a:ea typeface="+mn-ea"/>
              </a:rPr>
              <a:t>data.frame</a:t>
            </a:r>
            <a:r>
              <a:rPr lang="en-US" sz="2400" dirty="0">
                <a:solidFill>
                  <a:schemeClr val="tx1"/>
                </a:solidFill>
              </a:rPr>
              <a:t>()!</a:t>
            </a:r>
            <a:endParaRPr lang="en-US" sz="2400" dirty="0">
              <a:solidFill>
                <a:schemeClr val="tx1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7093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1646238" y="371475"/>
            <a:ext cx="8913812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err="1">
                <a:latin typeface="Century Gothic" charset="0"/>
              </a:rPr>
              <a:t>RStudio</a:t>
            </a:r>
            <a:r>
              <a:rPr lang="en-US" dirty="0">
                <a:latin typeface="Century Gothic" charset="0"/>
              </a:rPr>
              <a:t>/</a:t>
            </a:r>
            <a:r>
              <a:rPr lang="en-US" dirty="0" err="1">
                <a:latin typeface="Century Gothic" charset="0"/>
              </a:rPr>
              <a:t>Rmd</a:t>
            </a:r>
            <a:r>
              <a:rPr lang="en-US" dirty="0">
                <a:latin typeface="Century Gothic" charset="0"/>
              </a:rPr>
              <a:t>/</a:t>
            </a:r>
            <a:r>
              <a:rPr lang="en-US" dirty="0" err="1">
                <a:latin typeface="Century Gothic" charset="0"/>
              </a:rPr>
              <a:t>Knitr</a:t>
            </a:r>
            <a:endParaRPr lang="en-US" dirty="0">
              <a:latin typeface="Century Gothic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7523CD-7179-014E-B77B-48A8F29796E4}"/>
              </a:ext>
            </a:extLst>
          </p:cNvPr>
          <p:cNvSpPr txBox="1"/>
          <p:nvPr/>
        </p:nvSpPr>
        <p:spPr>
          <a:xfrm>
            <a:off x="431101" y="1769235"/>
            <a:ext cx="1125887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 err="1"/>
              <a:t>RStudio</a:t>
            </a:r>
            <a:r>
              <a:rPr lang="en-US" sz="2200" dirty="0"/>
              <a:t>: Integrated Development Enterprise for R</a:t>
            </a:r>
          </a:p>
          <a:p>
            <a:pPr marL="285750" indent="-285750">
              <a:buFont typeface="Arial"/>
              <a:buChar char="•"/>
            </a:pPr>
            <a:endParaRPr lang="en-US" sz="2200" dirty="0"/>
          </a:p>
          <a:p>
            <a:pPr marL="285750" indent="-285750">
              <a:buFont typeface="Arial"/>
              <a:buChar char="•"/>
            </a:pPr>
            <a:r>
              <a:rPr lang="en-US" sz="2200" dirty="0"/>
              <a:t>R Markdown (</a:t>
            </a:r>
            <a:r>
              <a:rPr lang="en-US" sz="2200" dirty="0" err="1"/>
              <a:t>Rmd</a:t>
            </a:r>
            <a:r>
              <a:rPr lang="en-US" sz="2200" dirty="0"/>
              <a:t>): Uses Markdown (very simple markup language) that allows you to create documents with embedded R code very quickly. </a:t>
            </a:r>
          </a:p>
          <a:p>
            <a:pPr marL="800100" lvl="1" indent="-342900">
              <a:buFont typeface="Wingdings" pitchFamily="2" charset="2"/>
              <a:buChar char="à"/>
            </a:pPr>
            <a:r>
              <a:rPr lang="en-US" sz="2200" dirty="0">
                <a:sym typeface="Wingdings" pitchFamily="2" charset="2"/>
              </a:rPr>
              <a:t>Creates a log/notebook of your analytical experiments</a:t>
            </a:r>
          </a:p>
          <a:p>
            <a:pPr marL="800100" lvl="1" indent="-342900">
              <a:buFont typeface="Wingdings" pitchFamily="2" charset="2"/>
              <a:buChar char="à"/>
            </a:pPr>
            <a:r>
              <a:rPr lang="en-US" sz="2200" dirty="0">
                <a:sym typeface="Wingdings" pitchFamily="2" charset="2"/>
              </a:rPr>
              <a:t>Hallmark of reproducible research</a:t>
            </a:r>
          </a:p>
          <a:p>
            <a:pPr marL="800100" lvl="1" indent="-342900">
              <a:buFont typeface="Wingdings" pitchFamily="2" charset="2"/>
              <a:buChar char="à"/>
            </a:pPr>
            <a:r>
              <a:rPr lang="en-US" sz="2200" dirty="0">
                <a:sym typeface="Wingdings" pitchFamily="2" charset="2"/>
                <a:hlinkClick r:id="rId2"/>
              </a:rPr>
              <a:t>https://rmarkdown.rstudio.com/authoring_basics.html</a:t>
            </a:r>
            <a:endParaRPr lang="en-US" sz="2200" dirty="0">
              <a:sym typeface="Wingdings" pitchFamily="2" charset="2"/>
            </a:endParaRPr>
          </a:p>
          <a:p>
            <a:pPr marL="800100" lvl="1" indent="-342900">
              <a:buFont typeface="Wingdings" pitchFamily="2" charset="2"/>
              <a:buChar char="à"/>
            </a:pPr>
            <a:endParaRPr lang="en-US" sz="22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sym typeface="Wingdings" pitchFamily="2" charset="2"/>
              </a:rPr>
              <a:t>Knitr</a:t>
            </a:r>
            <a:r>
              <a:rPr lang="en-US" sz="2200" dirty="0">
                <a:sym typeface="Wingdings" pitchFamily="2" charset="2"/>
              </a:rPr>
              <a:t>: generates an html or pdf report automatically (including running code if you want) by clicking the “knit” button in </a:t>
            </a:r>
            <a:r>
              <a:rPr lang="en-US" sz="2200" dirty="0" err="1">
                <a:sym typeface="Wingdings" pitchFamily="2" charset="2"/>
              </a:rPr>
              <a:t>RStudio</a:t>
            </a:r>
            <a:r>
              <a:rPr lang="en-US" sz="2200" dirty="0">
                <a:sym typeface="Wingdings" pitchFamily="2" charset="2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77CDE8-A278-3E4F-909B-4100099356D9}"/>
              </a:ext>
            </a:extLst>
          </p:cNvPr>
          <p:cNvSpPr txBox="1"/>
          <p:nvPr/>
        </p:nvSpPr>
        <p:spPr>
          <a:xfrm>
            <a:off x="4392705" y="5569830"/>
            <a:ext cx="22654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Let’s try it!`</a:t>
            </a:r>
          </a:p>
        </p:txBody>
      </p:sp>
    </p:spTree>
    <p:extLst>
      <p:ext uri="{BB962C8B-B14F-4D97-AF65-F5344CB8AC3E}">
        <p14:creationId xmlns:p14="http://schemas.microsoft.com/office/powerpoint/2010/main" val="2504990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-317825"/>
            <a:ext cx="11205634" cy="1131889"/>
          </a:xfrm>
        </p:spPr>
        <p:txBody>
          <a:bodyPr anchor="b">
            <a:normAutofit/>
          </a:bodyPr>
          <a:lstStyle/>
          <a:p>
            <a:r>
              <a:rPr lang="en-US" sz="34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A Bit of History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52768F-DAD8-854E-9858-6A0ED9AA7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" t="3490" r="11415"/>
          <a:stretch/>
        </p:blipFill>
        <p:spPr>
          <a:xfrm>
            <a:off x="2830610" y="2062526"/>
            <a:ext cx="8801100" cy="39214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2AAFCE-C99B-E641-BBC8-AC50B62CF028}"/>
              </a:ext>
            </a:extLst>
          </p:cNvPr>
          <p:cNvSpPr txBox="1"/>
          <p:nvPr/>
        </p:nvSpPr>
        <p:spPr>
          <a:xfrm>
            <a:off x="673871" y="3087074"/>
            <a:ext cx="1281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/>
              <a:t>1500 – 2000 BC China: ants used to detect diabetes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120C36-74E4-004B-B68D-A37A8ADCB40A}"/>
              </a:ext>
            </a:extLst>
          </p:cNvPr>
          <p:cNvSpPr txBox="1"/>
          <p:nvPr/>
        </p:nvSpPr>
        <p:spPr>
          <a:xfrm>
            <a:off x="1314615" y="4167515"/>
            <a:ext cx="1135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1" dirty="0"/>
              <a:t>Middle ages (5th- 15th centuries): urine charts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481C35-0D37-1144-B210-67B047ABD2B2}"/>
              </a:ext>
            </a:extLst>
          </p:cNvPr>
          <p:cNvCxnSpPr>
            <a:cxnSpLocks/>
          </p:cNvCxnSpPr>
          <p:nvPr/>
        </p:nvCxnSpPr>
        <p:spPr>
          <a:xfrm>
            <a:off x="673871" y="3832417"/>
            <a:ext cx="2420893" cy="0"/>
          </a:xfrm>
          <a:prstGeom prst="line">
            <a:avLst/>
          </a:prstGeom>
          <a:ln w="47625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3">
            <a:extLst>
              <a:ext uri="{FF2B5EF4-FFF2-40B4-BE49-F238E27FC236}">
                <a16:creationId xmlns:a16="http://schemas.microsoft.com/office/drawing/2014/main" id="{992C0092-3CCD-674A-B393-1C3099A4D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84"/>
          <a:stretch>
            <a:fillRect/>
          </a:stretch>
        </p:blipFill>
        <p:spPr bwMode="auto">
          <a:xfrm>
            <a:off x="1314615" y="4578480"/>
            <a:ext cx="1008716" cy="1110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BDA2D01-2A51-F548-9BAD-BDB8CA5F8472}"/>
              </a:ext>
            </a:extLst>
          </p:cNvPr>
          <p:cNvSpPr/>
          <p:nvPr/>
        </p:nvSpPr>
        <p:spPr>
          <a:xfrm>
            <a:off x="673870" y="1877613"/>
            <a:ext cx="4704953" cy="221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Qualitative </a:t>
            </a:r>
            <a:r>
              <a:rPr lang="en-US" sz="1500" dirty="0">
                <a:sym typeface="Wingdings" pitchFamily="2" charset="2"/>
              </a:rPr>
              <a:t> Quantitation</a:t>
            </a:r>
            <a:endParaRPr lang="en-US" sz="1500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02B6DD6-C0E2-1248-B46D-39A382A4D691}"/>
              </a:ext>
            </a:extLst>
          </p:cNvPr>
          <p:cNvSpPr/>
          <p:nvPr/>
        </p:nvSpPr>
        <p:spPr>
          <a:xfrm>
            <a:off x="5283970" y="1594120"/>
            <a:ext cx="2959077" cy="221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Technology Revolution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AAC3697-32BB-264A-B7F6-C7D0EB908014}"/>
              </a:ext>
            </a:extLst>
          </p:cNvPr>
          <p:cNvSpPr/>
          <p:nvPr/>
        </p:nvSpPr>
        <p:spPr>
          <a:xfrm>
            <a:off x="8159398" y="1313909"/>
            <a:ext cx="3472312" cy="2218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Expansion of Technology Applications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9745DE-B146-5E43-B309-DCD4FED11008}"/>
              </a:ext>
            </a:extLst>
          </p:cNvPr>
          <p:cNvGrpSpPr/>
          <p:nvPr/>
        </p:nvGrpSpPr>
        <p:grpSpPr>
          <a:xfrm>
            <a:off x="5283970" y="262214"/>
            <a:ext cx="6347740" cy="858953"/>
            <a:chOff x="5283970" y="262214"/>
            <a:chExt cx="6347740" cy="858953"/>
          </a:xfrm>
        </p:grpSpPr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7DB917B4-CC31-1E46-A6DA-99405E465DBF}"/>
                </a:ext>
              </a:extLst>
            </p:cNvPr>
            <p:cNvSpPr/>
            <p:nvPr/>
          </p:nvSpPr>
          <p:spPr>
            <a:xfrm rot="16200000">
              <a:off x="8028363" y="-2482179"/>
              <a:ext cx="858953" cy="634774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E7EE7EF-2DAE-E042-AFD5-3C603B7531C8}"/>
                </a:ext>
              </a:extLst>
            </p:cNvPr>
            <p:cNvSpPr txBox="1"/>
            <p:nvPr/>
          </p:nvSpPr>
          <p:spPr>
            <a:xfrm>
              <a:off x="8681119" y="520066"/>
              <a:ext cx="196079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and Informatics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333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F66DD26-4BBB-9B45-A8DD-48AAD56E7E2B}"/>
              </a:ext>
            </a:extLst>
          </p:cNvPr>
          <p:cNvSpPr txBox="1"/>
          <p:nvPr/>
        </p:nvSpPr>
        <p:spPr>
          <a:xfrm>
            <a:off x="323016" y="3105835"/>
            <a:ext cx="295786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i="1" dirty="0">
                <a:latin typeface="Century Gothic" panose="020B0502020202020204" pitchFamily="34" charset="0"/>
              </a:rPr>
              <a:t>Eicher et al., Metabolites 2020</a:t>
            </a:r>
          </a:p>
        </p:txBody>
      </p:sp>
      <p:sp>
        <p:nvSpPr>
          <p:cNvPr id="16" name="male-gender-symbol-variant_32551">
            <a:extLst>
              <a:ext uri="{FF2B5EF4-FFF2-40B4-BE49-F238E27FC236}">
                <a16:creationId xmlns:a16="http://schemas.microsoft.com/office/drawing/2014/main" id="{EED2F2AA-DF74-8947-9E43-40776EFFFAFD}"/>
              </a:ext>
            </a:extLst>
          </p:cNvPr>
          <p:cNvSpPr>
            <a:spLocks noChangeAspect="1"/>
          </p:cNvSpPr>
          <p:nvPr/>
        </p:nvSpPr>
        <p:spPr bwMode="auto">
          <a:xfrm rot="20340903">
            <a:off x="7419371" y="665855"/>
            <a:ext cx="245854" cy="244495"/>
          </a:xfrm>
          <a:custGeom>
            <a:avLst/>
            <a:gdLst>
              <a:gd name="T0" fmla="*/ 4860 w 5080"/>
              <a:gd name="T1" fmla="*/ 0 h 5250"/>
              <a:gd name="T2" fmla="*/ 3620 w 5080"/>
              <a:gd name="T3" fmla="*/ 0 h 5250"/>
              <a:gd name="T4" fmla="*/ 3400 w 5080"/>
              <a:gd name="T5" fmla="*/ 219 h 5250"/>
              <a:gd name="T6" fmla="*/ 3620 w 5080"/>
              <a:gd name="T7" fmla="*/ 439 h 5250"/>
              <a:gd name="T8" fmla="*/ 4196 w 5080"/>
              <a:gd name="T9" fmla="*/ 439 h 5250"/>
              <a:gd name="T10" fmla="*/ 2812 w 5080"/>
              <a:gd name="T11" fmla="*/ 1823 h 5250"/>
              <a:gd name="T12" fmla="*/ 1849 w 5080"/>
              <a:gd name="T13" fmla="*/ 1552 h 5250"/>
              <a:gd name="T14" fmla="*/ 0 w 5080"/>
              <a:gd name="T15" fmla="*/ 3401 h 5250"/>
              <a:gd name="T16" fmla="*/ 1849 w 5080"/>
              <a:gd name="T17" fmla="*/ 5250 h 5250"/>
              <a:gd name="T18" fmla="*/ 3698 w 5080"/>
              <a:gd name="T19" fmla="*/ 3401 h 5250"/>
              <a:gd name="T20" fmla="*/ 3284 w 5080"/>
              <a:gd name="T21" fmla="*/ 2237 h 5250"/>
              <a:gd name="T22" fmla="*/ 4641 w 5080"/>
              <a:gd name="T23" fmla="*/ 880 h 5250"/>
              <a:gd name="T24" fmla="*/ 4641 w 5080"/>
              <a:gd name="T25" fmla="*/ 1536 h 5250"/>
              <a:gd name="T26" fmla="*/ 4860 w 5080"/>
              <a:gd name="T27" fmla="*/ 1756 h 5250"/>
              <a:gd name="T28" fmla="*/ 5080 w 5080"/>
              <a:gd name="T29" fmla="*/ 1536 h 5250"/>
              <a:gd name="T30" fmla="*/ 5080 w 5080"/>
              <a:gd name="T31" fmla="*/ 219 h 5250"/>
              <a:gd name="T32" fmla="*/ 4860 w 5080"/>
              <a:gd name="T33" fmla="*/ 0 h 5250"/>
              <a:gd name="T34" fmla="*/ 1849 w 5080"/>
              <a:gd name="T35" fmla="*/ 4623 h 5250"/>
              <a:gd name="T36" fmla="*/ 627 w 5080"/>
              <a:gd name="T37" fmla="*/ 3401 h 5250"/>
              <a:gd name="T38" fmla="*/ 1849 w 5080"/>
              <a:gd name="T39" fmla="*/ 2179 h 5250"/>
              <a:gd name="T40" fmla="*/ 3071 w 5080"/>
              <a:gd name="T41" fmla="*/ 3401 h 5250"/>
              <a:gd name="T42" fmla="*/ 1849 w 5080"/>
              <a:gd name="T43" fmla="*/ 4623 h 5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80" h="5250">
                <a:moveTo>
                  <a:pt x="4860" y="0"/>
                </a:moveTo>
                <a:lnTo>
                  <a:pt x="3620" y="0"/>
                </a:lnTo>
                <a:cubicBezTo>
                  <a:pt x="3499" y="0"/>
                  <a:pt x="3400" y="98"/>
                  <a:pt x="3400" y="219"/>
                </a:cubicBezTo>
                <a:cubicBezTo>
                  <a:pt x="3400" y="340"/>
                  <a:pt x="3499" y="439"/>
                  <a:pt x="3620" y="439"/>
                </a:cubicBezTo>
                <a:lnTo>
                  <a:pt x="4196" y="439"/>
                </a:lnTo>
                <a:lnTo>
                  <a:pt x="2812" y="1823"/>
                </a:lnTo>
                <a:cubicBezTo>
                  <a:pt x="2531" y="1651"/>
                  <a:pt x="2201" y="1552"/>
                  <a:pt x="1849" y="1552"/>
                </a:cubicBezTo>
                <a:cubicBezTo>
                  <a:pt x="830" y="1552"/>
                  <a:pt x="0" y="2381"/>
                  <a:pt x="0" y="3401"/>
                </a:cubicBezTo>
                <a:cubicBezTo>
                  <a:pt x="0" y="4420"/>
                  <a:pt x="830" y="5250"/>
                  <a:pt x="1849" y="5250"/>
                </a:cubicBezTo>
                <a:cubicBezTo>
                  <a:pt x="2869" y="5250"/>
                  <a:pt x="3698" y="4420"/>
                  <a:pt x="3698" y="3401"/>
                </a:cubicBezTo>
                <a:cubicBezTo>
                  <a:pt x="3698" y="2960"/>
                  <a:pt x="3543" y="2555"/>
                  <a:pt x="3284" y="2237"/>
                </a:cubicBezTo>
                <a:lnTo>
                  <a:pt x="4641" y="880"/>
                </a:lnTo>
                <a:lnTo>
                  <a:pt x="4641" y="1536"/>
                </a:lnTo>
                <a:cubicBezTo>
                  <a:pt x="4641" y="1657"/>
                  <a:pt x="4739" y="1756"/>
                  <a:pt x="4860" y="1756"/>
                </a:cubicBezTo>
                <a:cubicBezTo>
                  <a:pt x="4982" y="1756"/>
                  <a:pt x="5080" y="1657"/>
                  <a:pt x="5080" y="1536"/>
                </a:cubicBezTo>
                <a:lnTo>
                  <a:pt x="5080" y="219"/>
                </a:lnTo>
                <a:cubicBezTo>
                  <a:pt x="5080" y="98"/>
                  <a:pt x="4982" y="0"/>
                  <a:pt x="4860" y="0"/>
                </a:cubicBezTo>
                <a:close/>
                <a:moveTo>
                  <a:pt x="1849" y="4623"/>
                </a:moveTo>
                <a:cubicBezTo>
                  <a:pt x="1175" y="4623"/>
                  <a:pt x="627" y="4075"/>
                  <a:pt x="627" y="3401"/>
                </a:cubicBezTo>
                <a:cubicBezTo>
                  <a:pt x="627" y="2727"/>
                  <a:pt x="1175" y="2179"/>
                  <a:pt x="1849" y="2179"/>
                </a:cubicBezTo>
                <a:cubicBezTo>
                  <a:pt x="2523" y="2179"/>
                  <a:pt x="3071" y="2727"/>
                  <a:pt x="3071" y="3401"/>
                </a:cubicBezTo>
                <a:cubicBezTo>
                  <a:pt x="3071" y="4075"/>
                  <a:pt x="2523" y="4623"/>
                  <a:pt x="1849" y="4623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</p:sp>
      <p:sp>
        <p:nvSpPr>
          <p:cNvPr id="17" name="pregnant-woman_10975">
            <a:extLst>
              <a:ext uri="{FF2B5EF4-FFF2-40B4-BE49-F238E27FC236}">
                <a16:creationId xmlns:a16="http://schemas.microsoft.com/office/drawing/2014/main" id="{72C06A66-3355-F849-96D7-16AAA95A2741}"/>
              </a:ext>
            </a:extLst>
          </p:cNvPr>
          <p:cNvSpPr>
            <a:spLocks noChangeAspect="1"/>
          </p:cNvSpPr>
          <p:nvPr/>
        </p:nvSpPr>
        <p:spPr bwMode="auto">
          <a:xfrm>
            <a:off x="7925210" y="931006"/>
            <a:ext cx="120860" cy="339359"/>
          </a:xfrm>
          <a:custGeom>
            <a:avLst/>
            <a:gdLst>
              <a:gd name="connsiteX0" fmla="*/ 72436 w 207986"/>
              <a:gd name="connsiteY0" fmla="*/ 139660 h 606002"/>
              <a:gd name="connsiteX1" fmla="*/ 157782 w 207986"/>
              <a:gd name="connsiteY1" fmla="*/ 186222 h 606002"/>
              <a:gd name="connsiteX2" fmla="*/ 207986 w 207986"/>
              <a:gd name="connsiteY2" fmla="*/ 327343 h 606002"/>
              <a:gd name="connsiteX3" fmla="*/ 120488 w 207986"/>
              <a:gd name="connsiteY3" fmla="*/ 457002 h 606002"/>
              <a:gd name="connsiteX4" fmla="*/ 93235 w 207986"/>
              <a:gd name="connsiteY4" fmla="*/ 573767 h 606002"/>
              <a:gd name="connsiteX5" fmla="*/ 60961 w 207986"/>
              <a:gd name="connsiteY5" fmla="*/ 606002 h 606002"/>
              <a:gd name="connsiteX6" fmla="*/ 53072 w 207986"/>
              <a:gd name="connsiteY6" fmla="*/ 606002 h 606002"/>
              <a:gd name="connsiteX7" fmla="*/ 20799 w 207986"/>
              <a:gd name="connsiteY7" fmla="*/ 573767 h 606002"/>
              <a:gd name="connsiteX8" fmla="*/ 20081 w 207986"/>
              <a:gd name="connsiteY8" fmla="*/ 439093 h 606002"/>
              <a:gd name="connsiteX9" fmla="*/ 0 w 207986"/>
              <a:gd name="connsiteY9" fmla="*/ 372473 h 606002"/>
              <a:gd name="connsiteX10" fmla="*/ 19364 w 207986"/>
              <a:gd name="connsiteY10" fmla="*/ 307285 h 606002"/>
              <a:gd name="connsiteX11" fmla="*/ 19364 w 207986"/>
              <a:gd name="connsiteY11" fmla="*/ 185506 h 606002"/>
              <a:gd name="connsiteX12" fmla="*/ 72436 w 207986"/>
              <a:gd name="connsiteY12" fmla="*/ 139660 h 606002"/>
              <a:gd name="connsiteX13" fmla="*/ 70269 w 207986"/>
              <a:gd name="connsiteY13" fmla="*/ 0 h 606002"/>
              <a:gd name="connsiteX14" fmla="*/ 128337 w 207986"/>
              <a:gd name="connsiteY14" fmla="*/ 58011 h 606002"/>
              <a:gd name="connsiteX15" fmla="*/ 70269 w 207986"/>
              <a:gd name="connsiteY15" fmla="*/ 116022 h 606002"/>
              <a:gd name="connsiteX16" fmla="*/ 12201 w 207986"/>
              <a:gd name="connsiteY16" fmla="*/ 58011 h 606002"/>
              <a:gd name="connsiteX17" fmla="*/ 70269 w 207986"/>
              <a:gd name="connsiteY17" fmla="*/ 0 h 60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07986" h="606002">
                <a:moveTo>
                  <a:pt x="72436" y="139660"/>
                </a:moveTo>
                <a:cubicBezTo>
                  <a:pt x="101662" y="140197"/>
                  <a:pt x="136267" y="156136"/>
                  <a:pt x="157782" y="186222"/>
                </a:cubicBezTo>
                <a:cubicBezTo>
                  <a:pt x="167823" y="199833"/>
                  <a:pt x="207986" y="255708"/>
                  <a:pt x="207986" y="327343"/>
                </a:cubicBezTo>
                <a:cubicBezTo>
                  <a:pt x="207986" y="398978"/>
                  <a:pt x="156348" y="448406"/>
                  <a:pt x="120488" y="457002"/>
                </a:cubicBezTo>
                <a:cubicBezTo>
                  <a:pt x="120488" y="457002"/>
                  <a:pt x="99690" y="544396"/>
                  <a:pt x="93235" y="573767"/>
                </a:cubicBezTo>
                <a:cubicBezTo>
                  <a:pt x="88932" y="593824"/>
                  <a:pt x="78891" y="606002"/>
                  <a:pt x="60961" y="606002"/>
                </a:cubicBezTo>
                <a:lnTo>
                  <a:pt x="53072" y="606002"/>
                </a:lnTo>
                <a:cubicBezTo>
                  <a:pt x="35142" y="606002"/>
                  <a:pt x="20799" y="591675"/>
                  <a:pt x="20799" y="573767"/>
                </a:cubicBezTo>
                <a:lnTo>
                  <a:pt x="20081" y="439093"/>
                </a:lnTo>
                <a:cubicBezTo>
                  <a:pt x="7889" y="422617"/>
                  <a:pt x="0" y="398978"/>
                  <a:pt x="0" y="372473"/>
                </a:cubicBezTo>
                <a:cubicBezTo>
                  <a:pt x="0" y="346684"/>
                  <a:pt x="7889" y="323045"/>
                  <a:pt x="19364" y="307285"/>
                </a:cubicBezTo>
                <a:lnTo>
                  <a:pt x="19364" y="185506"/>
                </a:lnTo>
                <a:cubicBezTo>
                  <a:pt x="19364" y="153987"/>
                  <a:pt x="43211" y="139122"/>
                  <a:pt x="72436" y="139660"/>
                </a:cubicBezTo>
                <a:close/>
                <a:moveTo>
                  <a:pt x="70269" y="0"/>
                </a:moveTo>
                <a:cubicBezTo>
                  <a:pt x="102339" y="0"/>
                  <a:pt x="128337" y="25972"/>
                  <a:pt x="128337" y="58011"/>
                </a:cubicBezTo>
                <a:cubicBezTo>
                  <a:pt x="128337" y="90050"/>
                  <a:pt x="102339" y="116022"/>
                  <a:pt x="70269" y="116022"/>
                </a:cubicBezTo>
                <a:cubicBezTo>
                  <a:pt x="38199" y="116022"/>
                  <a:pt x="12201" y="90050"/>
                  <a:pt x="12201" y="58011"/>
                </a:cubicBezTo>
                <a:cubicBezTo>
                  <a:pt x="12201" y="25972"/>
                  <a:pt x="38199" y="0"/>
                  <a:pt x="70269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old-man-walking_83393">
            <a:extLst>
              <a:ext uri="{FF2B5EF4-FFF2-40B4-BE49-F238E27FC236}">
                <a16:creationId xmlns:a16="http://schemas.microsoft.com/office/drawing/2014/main" id="{FE41DD03-2FB3-F54E-BDE8-C2C0AF95CF2F}"/>
              </a:ext>
            </a:extLst>
          </p:cNvPr>
          <p:cNvSpPr>
            <a:spLocks noChangeAspect="1"/>
          </p:cNvSpPr>
          <p:nvPr/>
        </p:nvSpPr>
        <p:spPr bwMode="auto">
          <a:xfrm>
            <a:off x="8144218" y="627073"/>
            <a:ext cx="352148" cy="335016"/>
          </a:xfrm>
          <a:custGeom>
            <a:avLst/>
            <a:gdLst>
              <a:gd name="connsiteX0" fmla="*/ 355509 w 608440"/>
              <a:gd name="connsiteY0" fmla="*/ 436800 h 600653"/>
              <a:gd name="connsiteX1" fmla="*/ 368051 w 608440"/>
              <a:gd name="connsiteY1" fmla="*/ 438705 h 600653"/>
              <a:gd name="connsiteX2" fmla="*/ 368414 w 608440"/>
              <a:gd name="connsiteY2" fmla="*/ 438705 h 600653"/>
              <a:gd name="connsiteX3" fmla="*/ 376230 w 608440"/>
              <a:gd name="connsiteY3" fmla="*/ 466196 h 600653"/>
              <a:gd name="connsiteX4" fmla="*/ 396497 w 608440"/>
              <a:gd name="connsiteY4" fmla="*/ 479170 h 600653"/>
              <a:gd name="connsiteX5" fmla="*/ 396497 w 608440"/>
              <a:gd name="connsiteY5" fmla="*/ 575522 h 600653"/>
              <a:gd name="connsiteX6" fmla="*/ 402223 w 608440"/>
              <a:gd name="connsiteY6" fmla="*/ 597115 h 600653"/>
              <a:gd name="connsiteX7" fmla="*/ 387591 w 608440"/>
              <a:gd name="connsiteY7" fmla="*/ 600653 h 600653"/>
              <a:gd name="connsiteX8" fmla="*/ 355509 w 608440"/>
              <a:gd name="connsiteY8" fmla="*/ 568717 h 600653"/>
              <a:gd name="connsiteX9" fmla="*/ 476409 w 608440"/>
              <a:gd name="connsiteY9" fmla="*/ 243945 h 600653"/>
              <a:gd name="connsiteX10" fmla="*/ 505311 w 608440"/>
              <a:gd name="connsiteY10" fmla="*/ 244126 h 600653"/>
              <a:gd name="connsiteX11" fmla="*/ 525761 w 608440"/>
              <a:gd name="connsiteY11" fmla="*/ 255923 h 600653"/>
              <a:gd name="connsiteX12" fmla="*/ 604561 w 608440"/>
              <a:gd name="connsiteY12" fmla="*/ 381329 h 600653"/>
              <a:gd name="connsiteX13" fmla="*/ 596654 w 608440"/>
              <a:gd name="connsiteY13" fmla="*/ 416083 h 600653"/>
              <a:gd name="connsiteX14" fmla="*/ 561844 w 608440"/>
              <a:gd name="connsiteY14" fmla="*/ 408189 h 600653"/>
              <a:gd name="connsiteX15" fmla="*/ 553936 w 608440"/>
              <a:gd name="connsiteY15" fmla="*/ 395485 h 600653"/>
              <a:gd name="connsiteX16" fmla="*/ 563934 w 608440"/>
              <a:gd name="connsiteY16" fmla="*/ 438950 h 600653"/>
              <a:gd name="connsiteX17" fmla="*/ 560480 w 608440"/>
              <a:gd name="connsiteY17" fmla="*/ 454558 h 600653"/>
              <a:gd name="connsiteX18" fmla="*/ 546029 w 608440"/>
              <a:gd name="connsiteY18" fmla="*/ 461454 h 600653"/>
              <a:gd name="connsiteX19" fmla="*/ 536122 w 608440"/>
              <a:gd name="connsiteY19" fmla="*/ 461454 h 600653"/>
              <a:gd name="connsiteX20" fmla="*/ 536122 w 608440"/>
              <a:gd name="connsiteY20" fmla="*/ 575517 h 600653"/>
              <a:gd name="connsiteX21" fmla="*/ 510855 w 608440"/>
              <a:gd name="connsiteY21" fmla="*/ 600653 h 600653"/>
              <a:gd name="connsiteX22" fmla="*/ 485679 w 608440"/>
              <a:gd name="connsiteY22" fmla="*/ 575517 h 600653"/>
              <a:gd name="connsiteX23" fmla="*/ 485679 w 608440"/>
              <a:gd name="connsiteY23" fmla="*/ 461454 h 600653"/>
              <a:gd name="connsiteX24" fmla="*/ 465684 w 608440"/>
              <a:gd name="connsiteY24" fmla="*/ 461454 h 600653"/>
              <a:gd name="connsiteX25" fmla="*/ 465684 w 608440"/>
              <a:gd name="connsiteY25" fmla="*/ 575517 h 600653"/>
              <a:gd name="connsiteX26" fmla="*/ 440417 w 608440"/>
              <a:gd name="connsiteY26" fmla="*/ 600653 h 600653"/>
              <a:gd name="connsiteX27" fmla="*/ 415241 w 608440"/>
              <a:gd name="connsiteY27" fmla="*/ 575517 h 600653"/>
              <a:gd name="connsiteX28" fmla="*/ 415241 w 608440"/>
              <a:gd name="connsiteY28" fmla="*/ 461454 h 600653"/>
              <a:gd name="connsiteX29" fmla="*/ 405243 w 608440"/>
              <a:gd name="connsiteY29" fmla="*/ 461454 h 600653"/>
              <a:gd name="connsiteX30" fmla="*/ 390883 w 608440"/>
              <a:gd name="connsiteY30" fmla="*/ 454558 h 600653"/>
              <a:gd name="connsiteX31" fmla="*/ 387338 w 608440"/>
              <a:gd name="connsiteY31" fmla="*/ 438950 h 600653"/>
              <a:gd name="connsiteX32" fmla="*/ 397427 w 608440"/>
              <a:gd name="connsiteY32" fmla="*/ 395485 h 600653"/>
              <a:gd name="connsiteX33" fmla="*/ 389519 w 608440"/>
              <a:gd name="connsiteY33" fmla="*/ 408189 h 600653"/>
              <a:gd name="connsiteX34" fmla="*/ 354709 w 608440"/>
              <a:gd name="connsiteY34" fmla="*/ 416083 h 600653"/>
              <a:gd name="connsiteX35" fmla="*/ 346711 w 608440"/>
              <a:gd name="connsiteY35" fmla="*/ 381420 h 600653"/>
              <a:gd name="connsiteX36" fmla="*/ 425602 w 608440"/>
              <a:gd name="connsiteY36" fmla="*/ 255923 h 600653"/>
              <a:gd name="connsiteX37" fmla="*/ 445961 w 608440"/>
              <a:gd name="connsiteY37" fmla="*/ 244126 h 600653"/>
              <a:gd name="connsiteX38" fmla="*/ 476409 w 608440"/>
              <a:gd name="connsiteY38" fmla="*/ 243945 h 600653"/>
              <a:gd name="connsiteX39" fmla="*/ 342826 w 608440"/>
              <a:gd name="connsiteY39" fmla="*/ 147643 h 600653"/>
              <a:gd name="connsiteX40" fmla="*/ 380648 w 608440"/>
              <a:gd name="connsiteY40" fmla="*/ 147915 h 600653"/>
              <a:gd name="connsiteX41" fmla="*/ 406552 w 608440"/>
              <a:gd name="connsiteY41" fmla="*/ 162888 h 600653"/>
              <a:gd name="connsiteX42" fmla="*/ 410460 w 608440"/>
              <a:gd name="connsiteY42" fmla="*/ 169150 h 600653"/>
              <a:gd name="connsiteX43" fmla="*/ 408552 w 608440"/>
              <a:gd name="connsiteY43" fmla="*/ 184849 h 600653"/>
              <a:gd name="connsiteX44" fmla="*/ 426639 w 608440"/>
              <a:gd name="connsiteY44" fmla="*/ 230404 h 600653"/>
              <a:gd name="connsiteX45" fmla="*/ 409733 w 608440"/>
              <a:gd name="connsiteY45" fmla="*/ 246013 h 600653"/>
              <a:gd name="connsiteX46" fmla="*/ 330931 w 608440"/>
              <a:gd name="connsiteY46" fmla="*/ 371425 h 600653"/>
              <a:gd name="connsiteX47" fmla="*/ 335294 w 608440"/>
              <a:gd name="connsiteY47" fmla="*/ 423877 h 600653"/>
              <a:gd name="connsiteX48" fmla="*/ 330204 w 608440"/>
              <a:gd name="connsiteY48" fmla="*/ 423877 h 600653"/>
              <a:gd name="connsiteX49" fmla="*/ 330204 w 608440"/>
              <a:gd name="connsiteY49" fmla="*/ 568710 h 600653"/>
              <a:gd name="connsiteX50" fmla="*/ 298210 w 608440"/>
              <a:gd name="connsiteY50" fmla="*/ 600653 h 600653"/>
              <a:gd name="connsiteX51" fmla="*/ 266216 w 608440"/>
              <a:gd name="connsiteY51" fmla="*/ 568710 h 600653"/>
              <a:gd name="connsiteX52" fmla="*/ 266216 w 608440"/>
              <a:gd name="connsiteY52" fmla="*/ 423877 h 600653"/>
              <a:gd name="connsiteX53" fmla="*/ 253583 w 608440"/>
              <a:gd name="connsiteY53" fmla="*/ 423877 h 600653"/>
              <a:gd name="connsiteX54" fmla="*/ 235223 w 608440"/>
              <a:gd name="connsiteY54" fmla="*/ 415075 h 600653"/>
              <a:gd name="connsiteX55" fmla="*/ 230769 w 608440"/>
              <a:gd name="connsiteY55" fmla="*/ 395292 h 600653"/>
              <a:gd name="connsiteX56" fmla="*/ 243584 w 608440"/>
              <a:gd name="connsiteY56" fmla="*/ 340118 h 600653"/>
              <a:gd name="connsiteX57" fmla="*/ 233496 w 608440"/>
              <a:gd name="connsiteY57" fmla="*/ 356180 h 600653"/>
              <a:gd name="connsiteX58" fmla="*/ 189323 w 608440"/>
              <a:gd name="connsiteY58" fmla="*/ 366253 h 600653"/>
              <a:gd name="connsiteX59" fmla="*/ 179234 w 608440"/>
              <a:gd name="connsiteY59" fmla="*/ 322150 h 600653"/>
              <a:gd name="connsiteX60" fmla="*/ 279305 w 608440"/>
              <a:gd name="connsiteY60" fmla="*/ 162888 h 600653"/>
              <a:gd name="connsiteX61" fmla="*/ 305209 w 608440"/>
              <a:gd name="connsiteY61" fmla="*/ 147915 h 600653"/>
              <a:gd name="connsiteX62" fmla="*/ 342826 w 608440"/>
              <a:gd name="connsiteY62" fmla="*/ 147643 h 600653"/>
              <a:gd name="connsiteX63" fmla="*/ 125237 w 608440"/>
              <a:gd name="connsiteY63" fmla="*/ 143107 h 600653"/>
              <a:gd name="connsiteX64" fmla="*/ 217918 w 608440"/>
              <a:gd name="connsiteY64" fmla="*/ 143107 h 600653"/>
              <a:gd name="connsiteX65" fmla="*/ 256717 w 608440"/>
              <a:gd name="connsiteY65" fmla="*/ 163525 h 600653"/>
              <a:gd name="connsiteX66" fmla="*/ 163309 w 608440"/>
              <a:gd name="connsiteY66" fmla="*/ 312259 h 600653"/>
              <a:gd name="connsiteX67" fmla="*/ 156858 w 608440"/>
              <a:gd name="connsiteY67" fmla="*/ 350464 h 600653"/>
              <a:gd name="connsiteX68" fmla="*/ 179301 w 608440"/>
              <a:gd name="connsiteY68" fmla="*/ 382134 h 600653"/>
              <a:gd name="connsiteX69" fmla="*/ 212830 w 608440"/>
              <a:gd name="connsiteY69" fmla="*/ 389485 h 600653"/>
              <a:gd name="connsiteX70" fmla="*/ 212466 w 608440"/>
              <a:gd name="connsiteY70" fmla="*/ 391118 h 600653"/>
              <a:gd name="connsiteX71" fmla="*/ 220553 w 608440"/>
              <a:gd name="connsiteY71" fmla="*/ 426782 h 600653"/>
              <a:gd name="connsiteX72" fmla="*/ 247358 w 608440"/>
              <a:gd name="connsiteY72" fmla="*/ 442209 h 600653"/>
              <a:gd name="connsiteX73" fmla="*/ 247358 w 608440"/>
              <a:gd name="connsiteY73" fmla="*/ 568710 h 600653"/>
              <a:gd name="connsiteX74" fmla="*/ 247722 w 608440"/>
              <a:gd name="connsiteY74" fmla="*/ 574518 h 600653"/>
              <a:gd name="connsiteX75" fmla="*/ 216283 w 608440"/>
              <a:gd name="connsiteY75" fmla="*/ 600653 h 600653"/>
              <a:gd name="connsiteX76" fmla="*/ 184299 w 608440"/>
              <a:gd name="connsiteY76" fmla="*/ 568710 h 600653"/>
              <a:gd name="connsiteX77" fmla="*/ 184299 w 608440"/>
              <a:gd name="connsiteY77" fmla="*/ 423878 h 600653"/>
              <a:gd name="connsiteX78" fmla="*/ 158857 w 608440"/>
              <a:gd name="connsiteY78" fmla="*/ 423878 h 600653"/>
              <a:gd name="connsiteX79" fmla="*/ 158857 w 608440"/>
              <a:gd name="connsiteY79" fmla="*/ 568710 h 600653"/>
              <a:gd name="connsiteX80" fmla="*/ 126873 w 608440"/>
              <a:gd name="connsiteY80" fmla="*/ 600653 h 600653"/>
              <a:gd name="connsiteX81" fmla="*/ 94889 w 608440"/>
              <a:gd name="connsiteY81" fmla="*/ 568710 h 600653"/>
              <a:gd name="connsiteX82" fmla="*/ 94889 w 608440"/>
              <a:gd name="connsiteY82" fmla="*/ 415166 h 600653"/>
              <a:gd name="connsiteX83" fmla="*/ 86529 w 608440"/>
              <a:gd name="connsiteY83" fmla="*/ 305816 h 600653"/>
              <a:gd name="connsiteX84" fmla="*/ 60815 w 608440"/>
              <a:gd name="connsiteY84" fmla="*/ 357996 h 600653"/>
              <a:gd name="connsiteX85" fmla="*/ 17927 w 608440"/>
              <a:gd name="connsiteY85" fmla="*/ 372515 h 600653"/>
              <a:gd name="connsiteX86" fmla="*/ 3298 w 608440"/>
              <a:gd name="connsiteY86" fmla="*/ 329683 h 600653"/>
              <a:gd name="connsiteX87" fmla="*/ 82077 w 608440"/>
              <a:gd name="connsiteY87" fmla="*/ 170331 h 600653"/>
              <a:gd name="connsiteX88" fmla="*/ 125237 w 608440"/>
              <a:gd name="connsiteY88" fmla="*/ 143107 h 600653"/>
              <a:gd name="connsiteX89" fmla="*/ 475692 w 608440"/>
              <a:gd name="connsiteY89" fmla="*/ 136474 h 600653"/>
              <a:gd name="connsiteX90" fmla="*/ 524019 w 608440"/>
              <a:gd name="connsiteY90" fmla="*/ 184857 h 600653"/>
              <a:gd name="connsiteX91" fmla="*/ 502036 w 608440"/>
              <a:gd name="connsiteY91" fmla="*/ 225342 h 600653"/>
              <a:gd name="connsiteX92" fmla="*/ 475692 w 608440"/>
              <a:gd name="connsiteY92" fmla="*/ 233149 h 600653"/>
              <a:gd name="connsiteX93" fmla="*/ 449348 w 608440"/>
              <a:gd name="connsiteY93" fmla="*/ 225342 h 600653"/>
              <a:gd name="connsiteX94" fmla="*/ 427274 w 608440"/>
              <a:gd name="connsiteY94" fmla="*/ 184857 h 600653"/>
              <a:gd name="connsiteX95" fmla="*/ 475692 w 608440"/>
              <a:gd name="connsiteY95" fmla="*/ 136474 h 600653"/>
              <a:gd name="connsiteX96" fmla="*/ 342913 w 608440"/>
              <a:gd name="connsiteY96" fmla="*/ 11220 h 600653"/>
              <a:gd name="connsiteX97" fmla="*/ 404340 w 608440"/>
              <a:gd name="connsiteY97" fmla="*/ 72576 h 600653"/>
              <a:gd name="connsiteX98" fmla="*/ 342913 w 608440"/>
              <a:gd name="connsiteY98" fmla="*/ 133933 h 600653"/>
              <a:gd name="connsiteX99" fmla="*/ 281486 w 608440"/>
              <a:gd name="connsiteY99" fmla="*/ 72576 h 600653"/>
              <a:gd name="connsiteX100" fmla="*/ 342913 w 608440"/>
              <a:gd name="connsiteY100" fmla="*/ 11220 h 600653"/>
              <a:gd name="connsiteX101" fmla="*/ 171545 w 608440"/>
              <a:gd name="connsiteY101" fmla="*/ 0 h 600653"/>
              <a:gd name="connsiteX102" fmla="*/ 234842 w 608440"/>
              <a:gd name="connsiteY102" fmla="*/ 63192 h 600653"/>
              <a:gd name="connsiteX103" fmla="*/ 171545 w 608440"/>
              <a:gd name="connsiteY103" fmla="*/ 126384 h 600653"/>
              <a:gd name="connsiteX104" fmla="*/ 108248 w 608440"/>
              <a:gd name="connsiteY104" fmla="*/ 63192 h 600653"/>
              <a:gd name="connsiteX105" fmla="*/ 171545 w 608440"/>
              <a:gd name="connsiteY105" fmla="*/ 0 h 600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608440" h="600653">
                <a:moveTo>
                  <a:pt x="355509" y="436800"/>
                </a:moveTo>
                <a:cubicBezTo>
                  <a:pt x="359599" y="438070"/>
                  <a:pt x="363779" y="438705"/>
                  <a:pt x="368051" y="438705"/>
                </a:cubicBezTo>
                <a:cubicBezTo>
                  <a:pt x="368142" y="438705"/>
                  <a:pt x="368324" y="438705"/>
                  <a:pt x="368414" y="438705"/>
                </a:cubicBezTo>
                <a:cubicBezTo>
                  <a:pt x="367142" y="448504"/>
                  <a:pt x="369959" y="458302"/>
                  <a:pt x="376230" y="466196"/>
                </a:cubicBezTo>
                <a:cubicBezTo>
                  <a:pt x="381411" y="472728"/>
                  <a:pt x="388500" y="477264"/>
                  <a:pt x="396497" y="479170"/>
                </a:cubicBezTo>
                <a:lnTo>
                  <a:pt x="396497" y="575522"/>
                </a:lnTo>
                <a:cubicBezTo>
                  <a:pt x="396497" y="583324"/>
                  <a:pt x="398588" y="590764"/>
                  <a:pt x="402223" y="597115"/>
                </a:cubicBezTo>
                <a:cubicBezTo>
                  <a:pt x="397861" y="599383"/>
                  <a:pt x="392862" y="600653"/>
                  <a:pt x="387591" y="600653"/>
                </a:cubicBezTo>
                <a:cubicBezTo>
                  <a:pt x="369869" y="600653"/>
                  <a:pt x="355509" y="586318"/>
                  <a:pt x="355509" y="568717"/>
                </a:cubicBezTo>
                <a:close/>
                <a:moveTo>
                  <a:pt x="476409" y="243945"/>
                </a:moveTo>
                <a:cubicBezTo>
                  <a:pt x="490405" y="243945"/>
                  <a:pt x="504130" y="244036"/>
                  <a:pt x="505311" y="244126"/>
                </a:cubicBezTo>
                <a:cubicBezTo>
                  <a:pt x="513400" y="244489"/>
                  <a:pt x="521126" y="248664"/>
                  <a:pt x="525761" y="255923"/>
                </a:cubicBezTo>
                <a:lnTo>
                  <a:pt x="604561" y="381329"/>
                </a:lnTo>
                <a:cubicBezTo>
                  <a:pt x="612014" y="393125"/>
                  <a:pt x="608378" y="408733"/>
                  <a:pt x="596654" y="416083"/>
                </a:cubicBezTo>
                <a:cubicBezTo>
                  <a:pt x="584838" y="423524"/>
                  <a:pt x="569296" y="419894"/>
                  <a:pt x="561844" y="408189"/>
                </a:cubicBezTo>
                <a:lnTo>
                  <a:pt x="553936" y="395485"/>
                </a:lnTo>
                <a:lnTo>
                  <a:pt x="563934" y="438950"/>
                </a:lnTo>
                <a:cubicBezTo>
                  <a:pt x="565207" y="444395"/>
                  <a:pt x="563934" y="450112"/>
                  <a:pt x="560480" y="454558"/>
                </a:cubicBezTo>
                <a:cubicBezTo>
                  <a:pt x="556936" y="458914"/>
                  <a:pt x="551664" y="461454"/>
                  <a:pt x="546029" y="461454"/>
                </a:cubicBezTo>
                <a:lnTo>
                  <a:pt x="536122" y="461454"/>
                </a:lnTo>
                <a:lnTo>
                  <a:pt x="536122" y="575517"/>
                </a:lnTo>
                <a:cubicBezTo>
                  <a:pt x="536122" y="589401"/>
                  <a:pt x="524761" y="600653"/>
                  <a:pt x="510855" y="600653"/>
                </a:cubicBezTo>
                <a:cubicBezTo>
                  <a:pt x="496949" y="600653"/>
                  <a:pt x="485679" y="589401"/>
                  <a:pt x="485679" y="575517"/>
                </a:cubicBezTo>
                <a:lnTo>
                  <a:pt x="485679" y="461454"/>
                </a:lnTo>
                <a:lnTo>
                  <a:pt x="465684" y="461454"/>
                </a:lnTo>
                <a:lnTo>
                  <a:pt x="465684" y="575517"/>
                </a:lnTo>
                <a:cubicBezTo>
                  <a:pt x="465684" y="589401"/>
                  <a:pt x="454414" y="600653"/>
                  <a:pt x="440417" y="600653"/>
                </a:cubicBezTo>
                <a:cubicBezTo>
                  <a:pt x="426511" y="600653"/>
                  <a:pt x="415241" y="589401"/>
                  <a:pt x="415241" y="575517"/>
                </a:cubicBezTo>
                <a:lnTo>
                  <a:pt x="415241" y="461454"/>
                </a:lnTo>
                <a:lnTo>
                  <a:pt x="405243" y="461454"/>
                </a:lnTo>
                <a:cubicBezTo>
                  <a:pt x="399699" y="461454"/>
                  <a:pt x="394336" y="458914"/>
                  <a:pt x="390883" y="454558"/>
                </a:cubicBezTo>
                <a:cubicBezTo>
                  <a:pt x="387338" y="450112"/>
                  <a:pt x="386066" y="444395"/>
                  <a:pt x="387338" y="438950"/>
                </a:cubicBezTo>
                <a:lnTo>
                  <a:pt x="397427" y="395485"/>
                </a:lnTo>
                <a:lnTo>
                  <a:pt x="389519" y="408189"/>
                </a:lnTo>
                <a:cubicBezTo>
                  <a:pt x="382067" y="419894"/>
                  <a:pt x="366525" y="423524"/>
                  <a:pt x="354709" y="416083"/>
                </a:cubicBezTo>
                <a:cubicBezTo>
                  <a:pt x="342894" y="408733"/>
                  <a:pt x="339349" y="393125"/>
                  <a:pt x="346711" y="381420"/>
                </a:cubicBezTo>
                <a:lnTo>
                  <a:pt x="425602" y="255923"/>
                </a:lnTo>
                <a:cubicBezTo>
                  <a:pt x="430146" y="248664"/>
                  <a:pt x="437963" y="244489"/>
                  <a:pt x="445961" y="244126"/>
                </a:cubicBezTo>
                <a:cubicBezTo>
                  <a:pt x="447143" y="244036"/>
                  <a:pt x="461866" y="243945"/>
                  <a:pt x="476409" y="243945"/>
                </a:cubicBezTo>
                <a:close/>
                <a:moveTo>
                  <a:pt x="342826" y="147643"/>
                </a:moveTo>
                <a:cubicBezTo>
                  <a:pt x="360925" y="147643"/>
                  <a:pt x="379058" y="147734"/>
                  <a:pt x="380648" y="147915"/>
                </a:cubicBezTo>
                <a:cubicBezTo>
                  <a:pt x="390828" y="148369"/>
                  <a:pt x="400644" y="153632"/>
                  <a:pt x="406552" y="162888"/>
                </a:cubicBezTo>
                <a:lnTo>
                  <a:pt x="410460" y="169150"/>
                </a:lnTo>
                <a:cubicBezTo>
                  <a:pt x="409279" y="174232"/>
                  <a:pt x="408552" y="179404"/>
                  <a:pt x="408552" y="184849"/>
                </a:cubicBezTo>
                <a:cubicBezTo>
                  <a:pt x="408552" y="202454"/>
                  <a:pt x="415459" y="218516"/>
                  <a:pt x="426639" y="230404"/>
                </a:cubicBezTo>
                <a:cubicBezTo>
                  <a:pt x="419822" y="234034"/>
                  <a:pt x="413914" y="239297"/>
                  <a:pt x="409733" y="246013"/>
                </a:cubicBezTo>
                <a:lnTo>
                  <a:pt x="330931" y="371425"/>
                </a:lnTo>
                <a:cubicBezTo>
                  <a:pt x="320297" y="388304"/>
                  <a:pt x="322660" y="409721"/>
                  <a:pt x="335294" y="423877"/>
                </a:cubicBezTo>
                <a:lnTo>
                  <a:pt x="330204" y="423877"/>
                </a:lnTo>
                <a:lnTo>
                  <a:pt x="330204" y="568710"/>
                </a:lnTo>
                <a:cubicBezTo>
                  <a:pt x="330204" y="586315"/>
                  <a:pt x="315934" y="600653"/>
                  <a:pt x="298210" y="600653"/>
                </a:cubicBezTo>
                <a:cubicBezTo>
                  <a:pt x="280486" y="600653"/>
                  <a:pt x="266216" y="586315"/>
                  <a:pt x="266216" y="568710"/>
                </a:cubicBezTo>
                <a:lnTo>
                  <a:pt x="266216" y="423877"/>
                </a:lnTo>
                <a:lnTo>
                  <a:pt x="253583" y="423877"/>
                </a:lnTo>
                <a:cubicBezTo>
                  <a:pt x="246402" y="423877"/>
                  <a:pt x="239676" y="420701"/>
                  <a:pt x="235223" y="415075"/>
                </a:cubicBezTo>
                <a:cubicBezTo>
                  <a:pt x="230769" y="409539"/>
                  <a:pt x="229133" y="402280"/>
                  <a:pt x="230769" y="395292"/>
                </a:cubicBezTo>
                <a:lnTo>
                  <a:pt x="243584" y="340118"/>
                </a:lnTo>
                <a:lnTo>
                  <a:pt x="233496" y="356180"/>
                </a:lnTo>
                <a:cubicBezTo>
                  <a:pt x="224043" y="371153"/>
                  <a:pt x="204320" y="375691"/>
                  <a:pt x="189323" y="366253"/>
                </a:cubicBezTo>
                <a:cubicBezTo>
                  <a:pt x="174326" y="356906"/>
                  <a:pt x="169781" y="337123"/>
                  <a:pt x="179234" y="322150"/>
                </a:cubicBezTo>
                <a:lnTo>
                  <a:pt x="279305" y="162888"/>
                </a:lnTo>
                <a:cubicBezTo>
                  <a:pt x="285122" y="153632"/>
                  <a:pt x="295029" y="148369"/>
                  <a:pt x="305209" y="147915"/>
                </a:cubicBezTo>
                <a:cubicBezTo>
                  <a:pt x="306663" y="147734"/>
                  <a:pt x="324728" y="147643"/>
                  <a:pt x="342826" y="147643"/>
                </a:cubicBezTo>
                <a:close/>
                <a:moveTo>
                  <a:pt x="125237" y="143107"/>
                </a:moveTo>
                <a:lnTo>
                  <a:pt x="217918" y="143107"/>
                </a:lnTo>
                <a:cubicBezTo>
                  <a:pt x="232820" y="143107"/>
                  <a:pt x="247358" y="150095"/>
                  <a:pt x="256717" y="163525"/>
                </a:cubicBezTo>
                <a:lnTo>
                  <a:pt x="163309" y="312259"/>
                </a:lnTo>
                <a:cubicBezTo>
                  <a:pt x="156131" y="323693"/>
                  <a:pt x="153859" y="337305"/>
                  <a:pt x="156858" y="350464"/>
                </a:cubicBezTo>
                <a:cubicBezTo>
                  <a:pt x="159856" y="363713"/>
                  <a:pt x="167852" y="374965"/>
                  <a:pt x="179301" y="382134"/>
                </a:cubicBezTo>
                <a:cubicBezTo>
                  <a:pt x="189024" y="388214"/>
                  <a:pt x="200745" y="391028"/>
                  <a:pt x="212830" y="389485"/>
                </a:cubicBezTo>
                <a:lnTo>
                  <a:pt x="212466" y="391118"/>
                </a:lnTo>
                <a:cubicBezTo>
                  <a:pt x="209559" y="403641"/>
                  <a:pt x="212466" y="416618"/>
                  <a:pt x="220553" y="426782"/>
                </a:cubicBezTo>
                <a:cubicBezTo>
                  <a:pt x="227277" y="435221"/>
                  <a:pt x="236818" y="440666"/>
                  <a:pt x="247358" y="442209"/>
                </a:cubicBezTo>
                <a:lnTo>
                  <a:pt x="247358" y="568710"/>
                </a:lnTo>
                <a:cubicBezTo>
                  <a:pt x="247358" y="570706"/>
                  <a:pt x="247540" y="572612"/>
                  <a:pt x="247722" y="574518"/>
                </a:cubicBezTo>
                <a:cubicBezTo>
                  <a:pt x="244996" y="589400"/>
                  <a:pt x="231911" y="600653"/>
                  <a:pt x="216283" y="600653"/>
                </a:cubicBezTo>
                <a:cubicBezTo>
                  <a:pt x="198564" y="600653"/>
                  <a:pt x="184299" y="586315"/>
                  <a:pt x="184299" y="568710"/>
                </a:cubicBezTo>
                <a:lnTo>
                  <a:pt x="184299" y="423878"/>
                </a:lnTo>
                <a:lnTo>
                  <a:pt x="158857" y="423878"/>
                </a:lnTo>
                <a:lnTo>
                  <a:pt x="158857" y="568710"/>
                </a:lnTo>
                <a:cubicBezTo>
                  <a:pt x="158857" y="586315"/>
                  <a:pt x="144591" y="600653"/>
                  <a:pt x="126873" y="600653"/>
                </a:cubicBezTo>
                <a:cubicBezTo>
                  <a:pt x="109154" y="600653"/>
                  <a:pt x="94889" y="586315"/>
                  <a:pt x="94889" y="568710"/>
                </a:cubicBezTo>
                <a:lnTo>
                  <a:pt x="94889" y="415166"/>
                </a:lnTo>
                <a:lnTo>
                  <a:pt x="86529" y="305816"/>
                </a:lnTo>
                <a:lnTo>
                  <a:pt x="60815" y="357996"/>
                </a:lnTo>
                <a:cubicBezTo>
                  <a:pt x="52910" y="373786"/>
                  <a:pt x="33738" y="380319"/>
                  <a:pt x="17927" y="372515"/>
                </a:cubicBezTo>
                <a:cubicBezTo>
                  <a:pt x="2026" y="364711"/>
                  <a:pt x="-4516" y="345473"/>
                  <a:pt x="3298" y="329683"/>
                </a:cubicBezTo>
                <a:lnTo>
                  <a:pt x="82077" y="170331"/>
                </a:lnTo>
                <a:cubicBezTo>
                  <a:pt x="90073" y="154087"/>
                  <a:pt x="106519" y="143107"/>
                  <a:pt x="125237" y="143107"/>
                </a:cubicBezTo>
                <a:close/>
                <a:moveTo>
                  <a:pt x="475692" y="136474"/>
                </a:moveTo>
                <a:cubicBezTo>
                  <a:pt x="502399" y="136474"/>
                  <a:pt x="524019" y="158169"/>
                  <a:pt x="524019" y="184857"/>
                </a:cubicBezTo>
                <a:cubicBezTo>
                  <a:pt x="524019" y="201832"/>
                  <a:pt x="515298" y="216719"/>
                  <a:pt x="502036" y="225342"/>
                </a:cubicBezTo>
                <a:cubicBezTo>
                  <a:pt x="494405" y="230244"/>
                  <a:pt x="485412" y="233149"/>
                  <a:pt x="475692" y="233149"/>
                </a:cubicBezTo>
                <a:cubicBezTo>
                  <a:pt x="465972" y="233149"/>
                  <a:pt x="456888" y="230244"/>
                  <a:pt x="449348" y="225342"/>
                </a:cubicBezTo>
                <a:cubicBezTo>
                  <a:pt x="436086" y="216719"/>
                  <a:pt x="427274" y="201832"/>
                  <a:pt x="427274" y="184857"/>
                </a:cubicBezTo>
                <a:cubicBezTo>
                  <a:pt x="427274" y="158169"/>
                  <a:pt x="448985" y="136474"/>
                  <a:pt x="475692" y="136474"/>
                </a:cubicBezTo>
                <a:close/>
                <a:moveTo>
                  <a:pt x="342913" y="11220"/>
                </a:moveTo>
                <a:cubicBezTo>
                  <a:pt x="376807" y="11220"/>
                  <a:pt x="404340" y="38722"/>
                  <a:pt x="404340" y="72576"/>
                </a:cubicBezTo>
                <a:cubicBezTo>
                  <a:pt x="404340" y="106522"/>
                  <a:pt x="376716" y="133933"/>
                  <a:pt x="342913" y="133933"/>
                </a:cubicBezTo>
                <a:cubicBezTo>
                  <a:pt x="309019" y="133933"/>
                  <a:pt x="281486" y="106522"/>
                  <a:pt x="281486" y="72576"/>
                </a:cubicBezTo>
                <a:cubicBezTo>
                  <a:pt x="281486" y="38722"/>
                  <a:pt x="308928" y="11220"/>
                  <a:pt x="342913" y="11220"/>
                </a:cubicBezTo>
                <a:close/>
                <a:moveTo>
                  <a:pt x="171545" y="0"/>
                </a:moveTo>
                <a:cubicBezTo>
                  <a:pt x="206503" y="0"/>
                  <a:pt x="234842" y="28292"/>
                  <a:pt x="234842" y="63192"/>
                </a:cubicBezTo>
                <a:cubicBezTo>
                  <a:pt x="234842" y="98092"/>
                  <a:pt x="206503" y="126384"/>
                  <a:pt x="171545" y="126384"/>
                </a:cubicBezTo>
                <a:cubicBezTo>
                  <a:pt x="136587" y="126384"/>
                  <a:pt x="108248" y="98092"/>
                  <a:pt x="108248" y="63192"/>
                </a:cubicBezTo>
                <a:cubicBezTo>
                  <a:pt x="108248" y="28292"/>
                  <a:pt x="136587" y="0"/>
                  <a:pt x="171545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iconfont-10517-5127320">
            <a:extLst>
              <a:ext uri="{FF2B5EF4-FFF2-40B4-BE49-F238E27FC236}">
                <a16:creationId xmlns:a16="http://schemas.microsoft.com/office/drawing/2014/main" id="{C6334E66-998E-8D4A-8A7C-C714DBEDF41D}"/>
              </a:ext>
            </a:extLst>
          </p:cNvPr>
          <p:cNvSpPr>
            <a:spLocks noChangeAspect="1"/>
          </p:cNvSpPr>
          <p:nvPr/>
        </p:nvSpPr>
        <p:spPr bwMode="auto">
          <a:xfrm>
            <a:off x="7659788" y="627073"/>
            <a:ext cx="192202" cy="306628"/>
          </a:xfrm>
          <a:custGeom>
            <a:avLst/>
            <a:gdLst>
              <a:gd name="T0" fmla="*/ 6934 w 6934"/>
              <a:gd name="T1" fmla="*/ 3466 h 10660"/>
              <a:gd name="T2" fmla="*/ 3467 w 6934"/>
              <a:gd name="T3" fmla="*/ 0 h 10660"/>
              <a:gd name="T4" fmla="*/ 0 w 6934"/>
              <a:gd name="T5" fmla="*/ 3466 h 10660"/>
              <a:gd name="T6" fmla="*/ 2934 w 6934"/>
              <a:gd name="T7" fmla="*/ 6888 h 10660"/>
              <a:gd name="T8" fmla="*/ 2934 w 6934"/>
              <a:gd name="T9" fmla="*/ 8000 h 10660"/>
              <a:gd name="T10" fmla="*/ 1334 w 6934"/>
              <a:gd name="T11" fmla="*/ 8000 h 10660"/>
              <a:gd name="T12" fmla="*/ 1334 w 6934"/>
              <a:gd name="T13" fmla="*/ 9066 h 10660"/>
              <a:gd name="T14" fmla="*/ 2934 w 6934"/>
              <a:gd name="T15" fmla="*/ 9066 h 10660"/>
              <a:gd name="T16" fmla="*/ 2934 w 6934"/>
              <a:gd name="T17" fmla="*/ 10660 h 10660"/>
              <a:gd name="T18" fmla="*/ 4000 w 6934"/>
              <a:gd name="T19" fmla="*/ 10660 h 10660"/>
              <a:gd name="T20" fmla="*/ 4000 w 6934"/>
              <a:gd name="T21" fmla="*/ 9066 h 10660"/>
              <a:gd name="T22" fmla="*/ 5600 w 6934"/>
              <a:gd name="T23" fmla="*/ 9066 h 10660"/>
              <a:gd name="T24" fmla="*/ 5600 w 6934"/>
              <a:gd name="T25" fmla="*/ 8000 h 10660"/>
              <a:gd name="T26" fmla="*/ 4000 w 6934"/>
              <a:gd name="T27" fmla="*/ 8000 h 10660"/>
              <a:gd name="T28" fmla="*/ 4000 w 6934"/>
              <a:gd name="T29" fmla="*/ 6888 h 10660"/>
              <a:gd name="T30" fmla="*/ 6934 w 6934"/>
              <a:gd name="T31" fmla="*/ 3466 h 10660"/>
              <a:gd name="T32" fmla="*/ 1067 w 6934"/>
              <a:gd name="T33" fmla="*/ 3466 h 10660"/>
              <a:gd name="T34" fmla="*/ 3467 w 6934"/>
              <a:gd name="T35" fmla="*/ 1066 h 10660"/>
              <a:gd name="T36" fmla="*/ 5867 w 6934"/>
              <a:gd name="T37" fmla="*/ 3466 h 10660"/>
              <a:gd name="T38" fmla="*/ 3470 w 6934"/>
              <a:gd name="T39" fmla="*/ 5866 h 10660"/>
              <a:gd name="T40" fmla="*/ 3464 w 6934"/>
              <a:gd name="T41" fmla="*/ 5866 h 10660"/>
              <a:gd name="T42" fmla="*/ 1067 w 6934"/>
              <a:gd name="T43" fmla="*/ 3466 h 10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934" h="10660">
                <a:moveTo>
                  <a:pt x="6934" y="3466"/>
                </a:moveTo>
                <a:cubicBezTo>
                  <a:pt x="6934" y="1555"/>
                  <a:pt x="5378" y="0"/>
                  <a:pt x="3467" y="0"/>
                </a:cubicBezTo>
                <a:cubicBezTo>
                  <a:pt x="1556" y="0"/>
                  <a:pt x="0" y="1555"/>
                  <a:pt x="0" y="3466"/>
                </a:cubicBezTo>
                <a:cubicBezTo>
                  <a:pt x="0" y="5196"/>
                  <a:pt x="1275" y="6630"/>
                  <a:pt x="2934" y="6888"/>
                </a:cubicBezTo>
                <a:lnTo>
                  <a:pt x="2934" y="8000"/>
                </a:lnTo>
                <a:lnTo>
                  <a:pt x="1334" y="8000"/>
                </a:lnTo>
                <a:lnTo>
                  <a:pt x="1334" y="9066"/>
                </a:lnTo>
                <a:lnTo>
                  <a:pt x="2934" y="9066"/>
                </a:lnTo>
                <a:lnTo>
                  <a:pt x="2934" y="10660"/>
                </a:lnTo>
                <a:lnTo>
                  <a:pt x="4000" y="10660"/>
                </a:lnTo>
                <a:lnTo>
                  <a:pt x="4000" y="9066"/>
                </a:lnTo>
                <a:lnTo>
                  <a:pt x="5600" y="9066"/>
                </a:lnTo>
                <a:lnTo>
                  <a:pt x="5600" y="8000"/>
                </a:lnTo>
                <a:lnTo>
                  <a:pt x="4000" y="8000"/>
                </a:lnTo>
                <a:lnTo>
                  <a:pt x="4000" y="6888"/>
                </a:lnTo>
                <a:cubicBezTo>
                  <a:pt x="5658" y="6630"/>
                  <a:pt x="6934" y="5196"/>
                  <a:pt x="6934" y="3466"/>
                </a:cubicBezTo>
                <a:close/>
                <a:moveTo>
                  <a:pt x="1067" y="3466"/>
                </a:moveTo>
                <a:cubicBezTo>
                  <a:pt x="1067" y="2143"/>
                  <a:pt x="2144" y="1066"/>
                  <a:pt x="3467" y="1066"/>
                </a:cubicBezTo>
                <a:cubicBezTo>
                  <a:pt x="4790" y="1066"/>
                  <a:pt x="5867" y="2143"/>
                  <a:pt x="5867" y="3466"/>
                </a:cubicBezTo>
                <a:cubicBezTo>
                  <a:pt x="5866" y="4790"/>
                  <a:pt x="4793" y="5863"/>
                  <a:pt x="3470" y="5866"/>
                </a:cubicBezTo>
                <a:lnTo>
                  <a:pt x="3464" y="5866"/>
                </a:lnTo>
                <a:cubicBezTo>
                  <a:pt x="2141" y="5863"/>
                  <a:pt x="1068" y="4790"/>
                  <a:pt x="1067" y="3466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</p:sp>
      <p:sp>
        <p:nvSpPr>
          <p:cNvPr id="20" name="radioactive-symbol_1111">
            <a:extLst>
              <a:ext uri="{FF2B5EF4-FFF2-40B4-BE49-F238E27FC236}">
                <a16:creationId xmlns:a16="http://schemas.microsoft.com/office/drawing/2014/main" id="{9340936E-6B70-3D46-A597-0C00A63FE9B5}"/>
              </a:ext>
            </a:extLst>
          </p:cNvPr>
          <p:cNvSpPr>
            <a:spLocks noChangeAspect="1"/>
          </p:cNvSpPr>
          <p:nvPr/>
        </p:nvSpPr>
        <p:spPr bwMode="auto">
          <a:xfrm>
            <a:off x="4325380" y="518148"/>
            <a:ext cx="352148" cy="338882"/>
          </a:xfrm>
          <a:custGeom>
            <a:avLst/>
            <a:gdLst>
              <a:gd name="T0" fmla="*/ 330 w 456"/>
              <a:gd name="T1" fmla="*/ 56 h 456"/>
              <a:gd name="T2" fmla="*/ 56 w 456"/>
              <a:gd name="T3" fmla="*/ 125 h 456"/>
              <a:gd name="T4" fmla="*/ 125 w 456"/>
              <a:gd name="T5" fmla="*/ 399 h 456"/>
              <a:gd name="T6" fmla="*/ 399 w 456"/>
              <a:gd name="T7" fmla="*/ 330 h 456"/>
              <a:gd name="T8" fmla="*/ 330 w 456"/>
              <a:gd name="T9" fmla="*/ 56 h 456"/>
              <a:gd name="T10" fmla="*/ 230 w 456"/>
              <a:gd name="T11" fmla="*/ 227 h 456"/>
              <a:gd name="T12" fmla="*/ 306 w 456"/>
              <a:gd name="T13" fmla="*/ 373 h 456"/>
              <a:gd name="T14" fmla="*/ 268 w 456"/>
              <a:gd name="T15" fmla="*/ 387 h 456"/>
              <a:gd name="T16" fmla="*/ 144 w 456"/>
              <a:gd name="T17" fmla="*/ 370 h 456"/>
              <a:gd name="T18" fmla="*/ 230 w 456"/>
              <a:gd name="T19" fmla="*/ 227 h 456"/>
              <a:gd name="T20" fmla="*/ 63 w 456"/>
              <a:gd name="T21" fmla="*/ 220 h 456"/>
              <a:gd name="T22" fmla="*/ 86 w 456"/>
              <a:gd name="T23" fmla="*/ 143 h 456"/>
              <a:gd name="T24" fmla="*/ 147 w 456"/>
              <a:gd name="T25" fmla="*/ 84 h 456"/>
              <a:gd name="T26" fmla="*/ 230 w 456"/>
              <a:gd name="T27" fmla="*/ 227 h 456"/>
              <a:gd name="T28" fmla="*/ 313 w 456"/>
              <a:gd name="T29" fmla="*/ 87 h 456"/>
              <a:gd name="T30" fmla="*/ 387 w 456"/>
              <a:gd name="T31" fmla="*/ 188 h 456"/>
              <a:gd name="T32" fmla="*/ 392 w 456"/>
              <a:gd name="T33" fmla="*/ 223 h 456"/>
              <a:gd name="T34" fmla="*/ 230 w 456"/>
              <a:gd name="T35" fmla="*/ 227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56" h="456">
                <a:moveTo>
                  <a:pt x="330" y="56"/>
                </a:moveTo>
                <a:cubicBezTo>
                  <a:pt x="236" y="0"/>
                  <a:pt x="113" y="31"/>
                  <a:pt x="56" y="125"/>
                </a:cubicBezTo>
                <a:cubicBezTo>
                  <a:pt x="0" y="220"/>
                  <a:pt x="31" y="343"/>
                  <a:pt x="125" y="399"/>
                </a:cubicBezTo>
                <a:cubicBezTo>
                  <a:pt x="220" y="456"/>
                  <a:pt x="343" y="425"/>
                  <a:pt x="399" y="330"/>
                </a:cubicBezTo>
                <a:cubicBezTo>
                  <a:pt x="456" y="236"/>
                  <a:pt x="425" y="113"/>
                  <a:pt x="330" y="56"/>
                </a:cubicBezTo>
                <a:close/>
                <a:moveTo>
                  <a:pt x="230" y="227"/>
                </a:moveTo>
                <a:lnTo>
                  <a:pt x="306" y="373"/>
                </a:lnTo>
                <a:cubicBezTo>
                  <a:pt x="294" y="379"/>
                  <a:pt x="281" y="384"/>
                  <a:pt x="268" y="387"/>
                </a:cubicBezTo>
                <a:cubicBezTo>
                  <a:pt x="227" y="398"/>
                  <a:pt x="183" y="393"/>
                  <a:pt x="144" y="370"/>
                </a:cubicBezTo>
                <a:lnTo>
                  <a:pt x="230" y="227"/>
                </a:lnTo>
                <a:lnTo>
                  <a:pt x="63" y="220"/>
                </a:lnTo>
                <a:cubicBezTo>
                  <a:pt x="64" y="194"/>
                  <a:pt x="72" y="167"/>
                  <a:pt x="86" y="143"/>
                </a:cubicBezTo>
                <a:cubicBezTo>
                  <a:pt x="101" y="118"/>
                  <a:pt x="122" y="98"/>
                  <a:pt x="147" y="84"/>
                </a:cubicBezTo>
                <a:lnTo>
                  <a:pt x="230" y="227"/>
                </a:lnTo>
                <a:lnTo>
                  <a:pt x="313" y="87"/>
                </a:lnTo>
                <a:cubicBezTo>
                  <a:pt x="352" y="110"/>
                  <a:pt x="377" y="147"/>
                  <a:pt x="387" y="188"/>
                </a:cubicBezTo>
                <a:cubicBezTo>
                  <a:pt x="390" y="199"/>
                  <a:pt x="392" y="211"/>
                  <a:pt x="392" y="223"/>
                </a:cubicBezTo>
                <a:lnTo>
                  <a:pt x="230" y="227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</p:sp>
      <p:sp>
        <p:nvSpPr>
          <p:cNvPr id="21" name="pizza_174359">
            <a:extLst>
              <a:ext uri="{FF2B5EF4-FFF2-40B4-BE49-F238E27FC236}">
                <a16:creationId xmlns:a16="http://schemas.microsoft.com/office/drawing/2014/main" id="{1BF72D7A-2587-AE45-BDA2-101D213C2442}"/>
              </a:ext>
            </a:extLst>
          </p:cNvPr>
          <p:cNvSpPr>
            <a:spLocks noChangeAspect="1"/>
          </p:cNvSpPr>
          <p:nvPr/>
        </p:nvSpPr>
        <p:spPr bwMode="auto">
          <a:xfrm>
            <a:off x="5934780" y="983692"/>
            <a:ext cx="325806" cy="339359"/>
          </a:xfrm>
          <a:custGeom>
            <a:avLst/>
            <a:gdLst>
              <a:gd name="connsiteX0" fmla="*/ 251428 w 561844"/>
              <a:gd name="connsiteY0" fmla="*/ 460337 h 607269"/>
              <a:gd name="connsiteX1" fmla="*/ 240295 w 561844"/>
              <a:gd name="connsiteY1" fmla="*/ 471452 h 607269"/>
              <a:gd name="connsiteX2" fmla="*/ 251428 w 561844"/>
              <a:gd name="connsiteY2" fmla="*/ 482666 h 607269"/>
              <a:gd name="connsiteX3" fmla="*/ 262561 w 561844"/>
              <a:gd name="connsiteY3" fmla="*/ 471452 h 607269"/>
              <a:gd name="connsiteX4" fmla="*/ 251428 w 561844"/>
              <a:gd name="connsiteY4" fmla="*/ 460337 h 607269"/>
              <a:gd name="connsiteX5" fmla="*/ 340764 w 561844"/>
              <a:gd name="connsiteY5" fmla="*/ 451178 h 607269"/>
              <a:gd name="connsiteX6" fmla="*/ 355865 w 561844"/>
              <a:gd name="connsiteY6" fmla="*/ 466209 h 607269"/>
              <a:gd name="connsiteX7" fmla="*/ 340764 w 561844"/>
              <a:gd name="connsiteY7" fmla="*/ 481240 h 607269"/>
              <a:gd name="connsiteX8" fmla="*/ 325663 w 561844"/>
              <a:gd name="connsiteY8" fmla="*/ 466209 h 607269"/>
              <a:gd name="connsiteX9" fmla="*/ 340764 w 561844"/>
              <a:gd name="connsiteY9" fmla="*/ 451178 h 607269"/>
              <a:gd name="connsiteX10" fmla="*/ 162129 w 561844"/>
              <a:gd name="connsiteY10" fmla="*/ 451178 h 607269"/>
              <a:gd name="connsiteX11" fmla="*/ 177266 w 561844"/>
              <a:gd name="connsiteY11" fmla="*/ 466209 h 607269"/>
              <a:gd name="connsiteX12" fmla="*/ 162129 w 561844"/>
              <a:gd name="connsiteY12" fmla="*/ 481240 h 607269"/>
              <a:gd name="connsiteX13" fmla="*/ 146992 w 561844"/>
              <a:gd name="connsiteY13" fmla="*/ 466209 h 607269"/>
              <a:gd name="connsiteX14" fmla="*/ 162129 w 561844"/>
              <a:gd name="connsiteY14" fmla="*/ 451178 h 607269"/>
              <a:gd name="connsiteX15" fmla="*/ 251428 w 561844"/>
              <a:gd name="connsiteY15" fmla="*/ 440664 h 607269"/>
              <a:gd name="connsiteX16" fmla="*/ 282265 w 561844"/>
              <a:gd name="connsiteY16" fmla="*/ 471452 h 607269"/>
              <a:gd name="connsiteX17" fmla="*/ 251428 w 561844"/>
              <a:gd name="connsiteY17" fmla="*/ 502338 h 607269"/>
              <a:gd name="connsiteX18" fmla="*/ 220591 w 561844"/>
              <a:gd name="connsiteY18" fmla="*/ 471452 h 607269"/>
              <a:gd name="connsiteX19" fmla="*/ 251428 w 561844"/>
              <a:gd name="connsiteY19" fmla="*/ 440664 h 607269"/>
              <a:gd name="connsiteX20" fmla="*/ 391625 w 561844"/>
              <a:gd name="connsiteY20" fmla="*/ 433065 h 607269"/>
              <a:gd name="connsiteX21" fmla="*/ 405512 w 561844"/>
              <a:gd name="connsiteY21" fmla="*/ 433065 h 607269"/>
              <a:gd name="connsiteX22" fmla="*/ 405512 w 561844"/>
              <a:gd name="connsiteY22" fmla="*/ 446919 h 607269"/>
              <a:gd name="connsiteX23" fmla="*/ 394974 w 561844"/>
              <a:gd name="connsiteY23" fmla="*/ 457433 h 607269"/>
              <a:gd name="connsiteX24" fmla="*/ 388080 w 561844"/>
              <a:gd name="connsiteY24" fmla="*/ 460282 h 607269"/>
              <a:gd name="connsiteX25" fmla="*/ 381087 w 561844"/>
              <a:gd name="connsiteY25" fmla="*/ 457433 h 607269"/>
              <a:gd name="connsiteX26" fmla="*/ 381087 w 561844"/>
              <a:gd name="connsiteY26" fmla="*/ 443480 h 607269"/>
              <a:gd name="connsiteX27" fmla="*/ 205044 w 561844"/>
              <a:gd name="connsiteY27" fmla="*/ 399723 h 607269"/>
              <a:gd name="connsiteX28" fmla="*/ 218230 w 561844"/>
              <a:gd name="connsiteY28" fmla="*/ 404145 h 607269"/>
              <a:gd name="connsiteX29" fmla="*/ 213802 w 561844"/>
              <a:gd name="connsiteY29" fmla="*/ 417312 h 607269"/>
              <a:gd name="connsiteX30" fmla="*/ 192841 w 561844"/>
              <a:gd name="connsiteY30" fmla="*/ 427728 h 607269"/>
              <a:gd name="connsiteX31" fmla="*/ 188413 w 561844"/>
              <a:gd name="connsiteY31" fmla="*/ 428809 h 607269"/>
              <a:gd name="connsiteX32" fmla="*/ 179654 w 561844"/>
              <a:gd name="connsiteY32" fmla="*/ 423405 h 607269"/>
              <a:gd name="connsiteX33" fmla="*/ 183984 w 561844"/>
              <a:gd name="connsiteY33" fmla="*/ 410237 h 607269"/>
              <a:gd name="connsiteX34" fmla="*/ 277715 w 561844"/>
              <a:gd name="connsiteY34" fmla="*/ 377720 h 607269"/>
              <a:gd name="connsiteX35" fmla="*/ 292852 w 561844"/>
              <a:gd name="connsiteY35" fmla="*/ 392786 h 607269"/>
              <a:gd name="connsiteX36" fmla="*/ 277715 w 561844"/>
              <a:gd name="connsiteY36" fmla="*/ 407852 h 607269"/>
              <a:gd name="connsiteX37" fmla="*/ 262578 w 561844"/>
              <a:gd name="connsiteY37" fmla="*/ 392786 h 607269"/>
              <a:gd name="connsiteX38" fmla="*/ 277715 w 561844"/>
              <a:gd name="connsiteY38" fmla="*/ 377720 h 607269"/>
              <a:gd name="connsiteX39" fmla="*/ 356585 w 561844"/>
              <a:gd name="connsiteY39" fmla="*/ 376421 h 607269"/>
              <a:gd name="connsiteX40" fmla="*/ 345358 w 561844"/>
              <a:gd name="connsiteY40" fmla="*/ 387529 h 607269"/>
              <a:gd name="connsiteX41" fmla="*/ 356585 w 561844"/>
              <a:gd name="connsiteY41" fmla="*/ 398636 h 607269"/>
              <a:gd name="connsiteX42" fmla="*/ 367713 w 561844"/>
              <a:gd name="connsiteY42" fmla="*/ 387529 h 607269"/>
              <a:gd name="connsiteX43" fmla="*/ 356585 w 561844"/>
              <a:gd name="connsiteY43" fmla="*/ 376421 h 607269"/>
              <a:gd name="connsiteX44" fmla="*/ 356585 w 561844"/>
              <a:gd name="connsiteY44" fmla="*/ 356762 h 607269"/>
              <a:gd name="connsiteX45" fmla="*/ 387408 w 561844"/>
              <a:gd name="connsiteY45" fmla="*/ 387529 h 607269"/>
              <a:gd name="connsiteX46" fmla="*/ 356585 w 561844"/>
              <a:gd name="connsiteY46" fmla="*/ 418295 h 607269"/>
              <a:gd name="connsiteX47" fmla="*/ 325663 w 561844"/>
              <a:gd name="connsiteY47" fmla="*/ 387529 h 607269"/>
              <a:gd name="connsiteX48" fmla="*/ 356585 w 561844"/>
              <a:gd name="connsiteY48" fmla="*/ 356762 h 607269"/>
              <a:gd name="connsiteX49" fmla="*/ 167399 w 561844"/>
              <a:gd name="connsiteY49" fmla="*/ 344949 h 607269"/>
              <a:gd name="connsiteX50" fmla="*/ 156172 w 561844"/>
              <a:gd name="connsiteY50" fmla="*/ 356057 h 607269"/>
              <a:gd name="connsiteX51" fmla="*/ 167399 w 561844"/>
              <a:gd name="connsiteY51" fmla="*/ 367164 h 607269"/>
              <a:gd name="connsiteX52" fmla="*/ 178527 w 561844"/>
              <a:gd name="connsiteY52" fmla="*/ 356057 h 607269"/>
              <a:gd name="connsiteX53" fmla="*/ 167399 w 561844"/>
              <a:gd name="connsiteY53" fmla="*/ 344949 h 607269"/>
              <a:gd name="connsiteX54" fmla="*/ 107400 w 561844"/>
              <a:gd name="connsiteY54" fmla="*/ 325720 h 607269"/>
              <a:gd name="connsiteX55" fmla="*/ 113704 w 561844"/>
              <a:gd name="connsiteY55" fmla="*/ 338114 h 607269"/>
              <a:gd name="connsiteX56" fmla="*/ 103165 w 561844"/>
              <a:gd name="connsiteY56" fmla="*/ 369592 h 607269"/>
              <a:gd name="connsiteX57" fmla="*/ 93808 w 561844"/>
              <a:gd name="connsiteY57" fmla="*/ 376379 h 607269"/>
              <a:gd name="connsiteX58" fmla="*/ 90656 w 561844"/>
              <a:gd name="connsiteY58" fmla="*/ 375887 h 607269"/>
              <a:gd name="connsiteX59" fmla="*/ 84451 w 561844"/>
              <a:gd name="connsiteY59" fmla="*/ 363395 h 607269"/>
              <a:gd name="connsiteX60" fmla="*/ 94990 w 561844"/>
              <a:gd name="connsiteY60" fmla="*/ 331917 h 607269"/>
              <a:gd name="connsiteX61" fmla="*/ 107400 w 561844"/>
              <a:gd name="connsiteY61" fmla="*/ 325720 h 607269"/>
              <a:gd name="connsiteX62" fmla="*/ 356561 w 561844"/>
              <a:gd name="connsiteY62" fmla="*/ 325290 h 607269"/>
              <a:gd name="connsiteX63" fmla="*/ 367023 w 561844"/>
              <a:gd name="connsiteY63" fmla="*/ 325290 h 607269"/>
              <a:gd name="connsiteX64" fmla="*/ 376893 w 561844"/>
              <a:gd name="connsiteY64" fmla="*/ 335099 h 607269"/>
              <a:gd name="connsiteX65" fmla="*/ 367023 w 561844"/>
              <a:gd name="connsiteY65" fmla="*/ 344907 h 607269"/>
              <a:gd name="connsiteX66" fmla="*/ 356561 w 561844"/>
              <a:gd name="connsiteY66" fmla="*/ 344907 h 607269"/>
              <a:gd name="connsiteX67" fmla="*/ 346691 w 561844"/>
              <a:gd name="connsiteY67" fmla="*/ 335099 h 607269"/>
              <a:gd name="connsiteX68" fmla="*/ 356561 w 561844"/>
              <a:gd name="connsiteY68" fmla="*/ 325290 h 607269"/>
              <a:gd name="connsiteX69" fmla="*/ 167399 w 561844"/>
              <a:gd name="connsiteY69" fmla="*/ 325290 h 607269"/>
              <a:gd name="connsiteX70" fmla="*/ 198222 w 561844"/>
              <a:gd name="connsiteY70" fmla="*/ 356057 h 607269"/>
              <a:gd name="connsiteX71" fmla="*/ 167399 w 561844"/>
              <a:gd name="connsiteY71" fmla="*/ 386823 h 607269"/>
              <a:gd name="connsiteX72" fmla="*/ 136477 w 561844"/>
              <a:gd name="connsiteY72" fmla="*/ 356057 h 607269"/>
              <a:gd name="connsiteX73" fmla="*/ 167399 w 561844"/>
              <a:gd name="connsiteY73" fmla="*/ 325290 h 607269"/>
              <a:gd name="connsiteX74" fmla="*/ 415174 w 561844"/>
              <a:gd name="connsiteY74" fmla="*/ 305306 h 607269"/>
              <a:gd name="connsiteX75" fmla="*/ 428395 w 561844"/>
              <a:gd name="connsiteY75" fmla="*/ 309728 h 607269"/>
              <a:gd name="connsiteX76" fmla="*/ 438952 w 561844"/>
              <a:gd name="connsiteY76" fmla="*/ 330659 h 607269"/>
              <a:gd name="connsiteX77" fmla="*/ 434512 w 561844"/>
              <a:gd name="connsiteY77" fmla="*/ 343826 h 607269"/>
              <a:gd name="connsiteX78" fmla="*/ 430072 w 561844"/>
              <a:gd name="connsiteY78" fmla="*/ 344907 h 607269"/>
              <a:gd name="connsiteX79" fmla="*/ 421291 w 561844"/>
              <a:gd name="connsiteY79" fmla="*/ 339404 h 607269"/>
              <a:gd name="connsiteX80" fmla="*/ 410734 w 561844"/>
              <a:gd name="connsiteY80" fmla="*/ 318474 h 607269"/>
              <a:gd name="connsiteX81" fmla="*/ 415174 w 561844"/>
              <a:gd name="connsiteY81" fmla="*/ 305306 h 607269"/>
              <a:gd name="connsiteX82" fmla="*/ 214664 w 561844"/>
              <a:gd name="connsiteY82" fmla="*/ 272718 h 607269"/>
              <a:gd name="connsiteX83" fmla="*/ 229765 w 561844"/>
              <a:gd name="connsiteY83" fmla="*/ 287819 h 607269"/>
              <a:gd name="connsiteX84" fmla="*/ 214664 w 561844"/>
              <a:gd name="connsiteY84" fmla="*/ 302920 h 607269"/>
              <a:gd name="connsiteX85" fmla="*/ 199563 w 561844"/>
              <a:gd name="connsiteY85" fmla="*/ 287819 h 607269"/>
              <a:gd name="connsiteX86" fmla="*/ 214664 w 561844"/>
              <a:gd name="connsiteY86" fmla="*/ 272718 h 607269"/>
              <a:gd name="connsiteX87" fmla="*/ 140241 w 561844"/>
              <a:gd name="connsiteY87" fmla="*/ 252876 h 607269"/>
              <a:gd name="connsiteX88" fmla="*/ 161301 w 561844"/>
              <a:gd name="connsiteY88" fmla="*/ 263292 h 607269"/>
              <a:gd name="connsiteX89" fmla="*/ 165631 w 561844"/>
              <a:gd name="connsiteY89" fmla="*/ 276460 h 607269"/>
              <a:gd name="connsiteX90" fmla="*/ 156872 w 561844"/>
              <a:gd name="connsiteY90" fmla="*/ 281963 h 607269"/>
              <a:gd name="connsiteX91" fmla="*/ 152444 w 561844"/>
              <a:gd name="connsiteY91" fmla="*/ 280882 h 607269"/>
              <a:gd name="connsiteX92" fmla="*/ 131483 w 561844"/>
              <a:gd name="connsiteY92" fmla="*/ 270368 h 607269"/>
              <a:gd name="connsiteX93" fmla="*/ 127055 w 561844"/>
              <a:gd name="connsiteY93" fmla="*/ 257200 h 607269"/>
              <a:gd name="connsiteX94" fmla="*/ 140241 w 561844"/>
              <a:gd name="connsiteY94" fmla="*/ 252876 h 607269"/>
              <a:gd name="connsiteX95" fmla="*/ 209392 w 561844"/>
              <a:gd name="connsiteY95" fmla="*/ 208488 h 607269"/>
              <a:gd name="connsiteX96" fmla="*/ 198252 w 561844"/>
              <a:gd name="connsiteY96" fmla="*/ 219604 h 607269"/>
              <a:gd name="connsiteX97" fmla="*/ 209392 w 561844"/>
              <a:gd name="connsiteY97" fmla="*/ 230817 h 607269"/>
              <a:gd name="connsiteX98" fmla="*/ 220631 w 561844"/>
              <a:gd name="connsiteY98" fmla="*/ 219604 h 607269"/>
              <a:gd name="connsiteX99" fmla="*/ 209392 w 561844"/>
              <a:gd name="connsiteY99" fmla="*/ 208488 h 607269"/>
              <a:gd name="connsiteX100" fmla="*/ 209392 w 561844"/>
              <a:gd name="connsiteY100" fmla="*/ 188816 h 607269"/>
              <a:gd name="connsiteX101" fmla="*/ 240349 w 561844"/>
              <a:gd name="connsiteY101" fmla="*/ 219604 h 607269"/>
              <a:gd name="connsiteX102" fmla="*/ 209392 w 561844"/>
              <a:gd name="connsiteY102" fmla="*/ 250490 h 607269"/>
              <a:gd name="connsiteX103" fmla="*/ 178534 w 561844"/>
              <a:gd name="connsiteY103" fmla="*/ 219604 h 607269"/>
              <a:gd name="connsiteX104" fmla="*/ 209392 w 561844"/>
              <a:gd name="connsiteY104" fmla="*/ 188816 h 607269"/>
              <a:gd name="connsiteX105" fmla="*/ 261978 w 561844"/>
              <a:gd name="connsiteY105" fmla="*/ 167858 h 607269"/>
              <a:gd name="connsiteX106" fmla="*/ 271822 w 561844"/>
              <a:gd name="connsiteY106" fmla="*/ 177699 h 607269"/>
              <a:gd name="connsiteX107" fmla="*/ 271822 w 561844"/>
              <a:gd name="connsiteY107" fmla="*/ 198662 h 607269"/>
              <a:gd name="connsiteX108" fmla="*/ 261978 w 561844"/>
              <a:gd name="connsiteY108" fmla="*/ 208504 h 607269"/>
              <a:gd name="connsiteX109" fmla="*/ 252134 w 561844"/>
              <a:gd name="connsiteY109" fmla="*/ 198662 h 607269"/>
              <a:gd name="connsiteX110" fmla="*/ 252134 w 561844"/>
              <a:gd name="connsiteY110" fmla="*/ 177699 h 607269"/>
              <a:gd name="connsiteX111" fmla="*/ 261978 w 561844"/>
              <a:gd name="connsiteY111" fmla="*/ 167858 h 607269"/>
              <a:gd name="connsiteX112" fmla="*/ 231047 w 561844"/>
              <a:gd name="connsiteY112" fmla="*/ 147860 h 607269"/>
              <a:gd name="connsiteX113" fmla="*/ 161905 w 561844"/>
              <a:gd name="connsiteY113" fmla="*/ 172291 h 607269"/>
              <a:gd name="connsiteX114" fmla="*/ 68616 w 561844"/>
              <a:gd name="connsiteY114" fmla="*/ 293774 h 607269"/>
              <a:gd name="connsiteX115" fmla="*/ 88614 w 561844"/>
              <a:gd name="connsiteY115" fmla="*/ 445456 h 607269"/>
              <a:gd name="connsiteX116" fmla="*/ 262386 w 561844"/>
              <a:gd name="connsiteY116" fmla="*/ 545397 h 607269"/>
              <a:gd name="connsiteX117" fmla="*/ 362177 w 561844"/>
              <a:gd name="connsiteY117" fmla="*/ 518641 h 607269"/>
              <a:gd name="connsiteX118" fmla="*/ 440197 w 561844"/>
              <a:gd name="connsiteY118" fmla="*/ 254133 h 607269"/>
              <a:gd name="connsiteX119" fmla="*/ 266917 w 561844"/>
              <a:gd name="connsiteY119" fmla="*/ 354073 h 607269"/>
              <a:gd name="connsiteX120" fmla="*/ 255983 w 561844"/>
              <a:gd name="connsiteY120" fmla="*/ 353385 h 607269"/>
              <a:gd name="connsiteX121" fmla="*/ 252436 w 561844"/>
              <a:gd name="connsiteY121" fmla="*/ 342958 h 607269"/>
              <a:gd name="connsiteX122" fmla="*/ 304253 w 561844"/>
              <a:gd name="connsiteY122" fmla="*/ 150061 h 607269"/>
              <a:gd name="connsiteX123" fmla="*/ 231047 w 561844"/>
              <a:gd name="connsiteY123" fmla="*/ 147860 h 607269"/>
              <a:gd name="connsiteX124" fmla="*/ 403815 w 561844"/>
              <a:gd name="connsiteY124" fmla="*/ 146830 h 607269"/>
              <a:gd name="connsiteX125" fmla="*/ 418952 w 561844"/>
              <a:gd name="connsiteY125" fmla="*/ 161931 h 607269"/>
              <a:gd name="connsiteX126" fmla="*/ 403815 w 561844"/>
              <a:gd name="connsiteY126" fmla="*/ 177032 h 607269"/>
              <a:gd name="connsiteX127" fmla="*/ 388678 w 561844"/>
              <a:gd name="connsiteY127" fmla="*/ 161931 h 607269"/>
              <a:gd name="connsiteX128" fmla="*/ 403815 w 561844"/>
              <a:gd name="connsiteY128" fmla="*/ 146830 h 607269"/>
              <a:gd name="connsiteX129" fmla="*/ 261598 w 561844"/>
              <a:gd name="connsiteY129" fmla="*/ 103533 h 607269"/>
              <a:gd name="connsiteX130" fmla="*/ 140824 w 561844"/>
              <a:gd name="connsiteY130" fmla="*/ 135994 h 607269"/>
              <a:gd name="connsiteX131" fmla="*/ 52165 w 561844"/>
              <a:gd name="connsiteY131" fmla="*/ 466507 h 607269"/>
              <a:gd name="connsiteX132" fmla="*/ 199241 w 561844"/>
              <a:gd name="connsiteY132" fmla="*/ 579235 h 607269"/>
              <a:gd name="connsiteX133" fmla="*/ 383061 w 561844"/>
              <a:gd name="connsiteY133" fmla="*/ 555037 h 607269"/>
              <a:gd name="connsiteX134" fmla="*/ 476547 w 561844"/>
              <a:gd name="connsiteY134" fmla="*/ 233180 h 607269"/>
              <a:gd name="connsiteX135" fmla="*/ 457239 w 561844"/>
              <a:gd name="connsiteY135" fmla="*/ 244296 h 607269"/>
              <a:gd name="connsiteX136" fmla="*/ 372028 w 561844"/>
              <a:gd name="connsiteY136" fmla="*/ 535757 h 607269"/>
              <a:gd name="connsiteX137" fmla="*/ 262386 w 561844"/>
              <a:gd name="connsiteY137" fmla="*/ 565070 h 607269"/>
              <a:gd name="connsiteX138" fmla="*/ 71473 w 561844"/>
              <a:gd name="connsiteY138" fmla="*/ 455293 h 607269"/>
              <a:gd name="connsiteX139" fmla="*/ 49505 w 561844"/>
              <a:gd name="connsiteY139" fmla="*/ 288659 h 607269"/>
              <a:gd name="connsiteX140" fmla="*/ 152054 w 561844"/>
              <a:gd name="connsiteY140" fmla="*/ 155274 h 607269"/>
              <a:gd name="connsiteX141" fmla="*/ 309375 w 561844"/>
              <a:gd name="connsiteY141" fmla="*/ 130977 h 607269"/>
              <a:gd name="connsiteX142" fmla="*/ 315089 w 561844"/>
              <a:gd name="connsiteY142" fmla="*/ 109534 h 607269"/>
              <a:gd name="connsiteX143" fmla="*/ 261598 w 561844"/>
              <a:gd name="connsiteY143" fmla="*/ 103533 h 607269"/>
              <a:gd name="connsiteX144" fmla="*/ 412628 w 561844"/>
              <a:gd name="connsiteY144" fmla="*/ 97250 h 607269"/>
              <a:gd name="connsiteX145" fmla="*/ 426507 w 561844"/>
              <a:gd name="connsiteY145" fmla="*/ 97250 h 607269"/>
              <a:gd name="connsiteX146" fmla="*/ 447571 w 561844"/>
              <a:gd name="connsiteY146" fmla="*/ 118313 h 607269"/>
              <a:gd name="connsiteX147" fmla="*/ 447571 w 561844"/>
              <a:gd name="connsiteY147" fmla="*/ 132191 h 607269"/>
              <a:gd name="connsiteX148" fmla="*/ 440582 w 561844"/>
              <a:gd name="connsiteY148" fmla="*/ 135046 h 607269"/>
              <a:gd name="connsiteX149" fmla="*/ 433594 w 561844"/>
              <a:gd name="connsiteY149" fmla="*/ 132191 h 607269"/>
              <a:gd name="connsiteX150" fmla="*/ 412628 w 561844"/>
              <a:gd name="connsiteY150" fmla="*/ 111227 h 607269"/>
              <a:gd name="connsiteX151" fmla="*/ 412628 w 561844"/>
              <a:gd name="connsiteY151" fmla="*/ 97250 h 607269"/>
              <a:gd name="connsiteX152" fmla="*/ 278716 w 561844"/>
              <a:gd name="connsiteY152" fmla="*/ 84353 h 607269"/>
              <a:gd name="connsiteX153" fmla="*/ 329767 w 561844"/>
              <a:gd name="connsiteY153" fmla="*/ 92811 h 607269"/>
              <a:gd name="connsiteX154" fmla="*/ 336761 w 561844"/>
              <a:gd name="connsiteY154" fmla="*/ 104910 h 607269"/>
              <a:gd name="connsiteX155" fmla="*/ 277655 w 561844"/>
              <a:gd name="connsiteY155" fmla="*/ 325153 h 607269"/>
              <a:gd name="connsiteX156" fmla="*/ 438719 w 561844"/>
              <a:gd name="connsiteY156" fmla="*/ 232295 h 607269"/>
              <a:gd name="connsiteX157" fmla="*/ 439015 w 561844"/>
              <a:gd name="connsiteY157" fmla="*/ 232098 h 607269"/>
              <a:gd name="connsiteX158" fmla="*/ 439409 w 561844"/>
              <a:gd name="connsiteY158" fmla="*/ 231902 h 607269"/>
              <a:gd name="connsiteX159" fmla="*/ 475365 w 561844"/>
              <a:gd name="connsiteY159" fmla="*/ 211146 h 607269"/>
              <a:gd name="connsiteX160" fmla="*/ 482852 w 561844"/>
              <a:gd name="connsiteY160" fmla="*/ 210163 h 607269"/>
              <a:gd name="connsiteX161" fmla="*/ 488861 w 561844"/>
              <a:gd name="connsiteY161" fmla="*/ 214786 h 607269"/>
              <a:gd name="connsiteX162" fmla="*/ 392912 w 561844"/>
              <a:gd name="connsiteY162" fmla="*/ 572152 h 607269"/>
              <a:gd name="connsiteX163" fmla="*/ 262386 w 561844"/>
              <a:gd name="connsiteY163" fmla="*/ 607269 h 607269"/>
              <a:gd name="connsiteX164" fmla="*/ 194118 w 561844"/>
              <a:gd name="connsiteY164" fmla="*/ 598220 h 607269"/>
              <a:gd name="connsiteX165" fmla="*/ 35024 w 561844"/>
              <a:gd name="connsiteY165" fmla="*/ 476343 h 607269"/>
              <a:gd name="connsiteX166" fmla="*/ 130973 w 561844"/>
              <a:gd name="connsiteY166" fmla="*/ 118977 h 607269"/>
              <a:gd name="connsiteX167" fmla="*/ 278716 w 561844"/>
              <a:gd name="connsiteY167" fmla="*/ 84353 h 607269"/>
              <a:gd name="connsiteX168" fmla="*/ 394313 w 561844"/>
              <a:gd name="connsiteY168" fmla="*/ 64814 h 607269"/>
              <a:gd name="connsiteX169" fmla="*/ 349188 w 561844"/>
              <a:gd name="connsiteY169" fmla="*/ 232714 h 607269"/>
              <a:gd name="connsiteX170" fmla="*/ 499241 w 561844"/>
              <a:gd name="connsiteY170" fmla="*/ 146256 h 607269"/>
              <a:gd name="connsiteX171" fmla="*/ 394313 w 561844"/>
              <a:gd name="connsiteY171" fmla="*/ 64814 h 607269"/>
              <a:gd name="connsiteX172" fmla="*/ 405741 w 561844"/>
              <a:gd name="connsiteY172" fmla="*/ 22028 h 607269"/>
              <a:gd name="connsiteX173" fmla="*/ 399436 w 561844"/>
              <a:gd name="connsiteY173" fmla="*/ 45733 h 607269"/>
              <a:gd name="connsiteX174" fmla="*/ 516286 w 561844"/>
              <a:gd name="connsiteY174" fmla="*/ 136322 h 607269"/>
              <a:gd name="connsiteX175" fmla="*/ 538355 w 561844"/>
              <a:gd name="connsiteY175" fmla="*/ 123633 h 607269"/>
              <a:gd name="connsiteX176" fmla="*/ 405741 w 561844"/>
              <a:gd name="connsiteY176" fmla="*/ 22028 h 607269"/>
              <a:gd name="connsiteX177" fmla="*/ 401406 w 561844"/>
              <a:gd name="connsiteY177" fmla="*/ 291 h 607269"/>
              <a:gd name="connsiteX178" fmla="*/ 560523 w 561844"/>
              <a:gd name="connsiteY178" fmla="*/ 122256 h 607269"/>
              <a:gd name="connsiteX179" fmla="*/ 561508 w 561844"/>
              <a:gd name="connsiteY179" fmla="*/ 129732 h 607269"/>
              <a:gd name="connsiteX180" fmla="*/ 556878 w 561844"/>
              <a:gd name="connsiteY180" fmla="*/ 135633 h 607269"/>
              <a:gd name="connsiteX181" fmla="*/ 338449 w 561844"/>
              <a:gd name="connsiteY181" fmla="*/ 261631 h 607269"/>
              <a:gd name="connsiteX182" fmla="*/ 333523 w 561844"/>
              <a:gd name="connsiteY182" fmla="*/ 262910 h 607269"/>
              <a:gd name="connsiteX183" fmla="*/ 327513 w 561844"/>
              <a:gd name="connsiteY183" fmla="*/ 260844 h 607269"/>
              <a:gd name="connsiteX184" fmla="*/ 324065 w 561844"/>
              <a:gd name="connsiteY184" fmla="*/ 250517 h 607269"/>
              <a:gd name="connsiteX185" fmla="*/ 389288 w 561844"/>
              <a:gd name="connsiteY185" fmla="*/ 7274 h 607269"/>
              <a:gd name="connsiteX186" fmla="*/ 393918 w 561844"/>
              <a:gd name="connsiteY186" fmla="*/ 1274 h 607269"/>
              <a:gd name="connsiteX187" fmla="*/ 401406 w 561844"/>
              <a:gd name="connsiteY187" fmla="*/ 291 h 607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61844" h="607269">
                <a:moveTo>
                  <a:pt x="251428" y="460337"/>
                </a:moveTo>
                <a:cubicBezTo>
                  <a:pt x="245221" y="460337"/>
                  <a:pt x="240295" y="465354"/>
                  <a:pt x="240295" y="471452"/>
                </a:cubicBezTo>
                <a:cubicBezTo>
                  <a:pt x="240295" y="477649"/>
                  <a:pt x="245221" y="482666"/>
                  <a:pt x="251428" y="482666"/>
                </a:cubicBezTo>
                <a:cubicBezTo>
                  <a:pt x="257536" y="482666"/>
                  <a:pt x="262561" y="477649"/>
                  <a:pt x="262561" y="471452"/>
                </a:cubicBezTo>
                <a:cubicBezTo>
                  <a:pt x="262561" y="465354"/>
                  <a:pt x="257536" y="460337"/>
                  <a:pt x="251428" y="460337"/>
                </a:cubicBezTo>
                <a:close/>
                <a:moveTo>
                  <a:pt x="340764" y="451178"/>
                </a:moveTo>
                <a:cubicBezTo>
                  <a:pt x="349104" y="451178"/>
                  <a:pt x="355865" y="457908"/>
                  <a:pt x="355865" y="466209"/>
                </a:cubicBezTo>
                <a:cubicBezTo>
                  <a:pt x="355865" y="474510"/>
                  <a:pt x="349104" y="481240"/>
                  <a:pt x="340764" y="481240"/>
                </a:cubicBezTo>
                <a:cubicBezTo>
                  <a:pt x="332424" y="481240"/>
                  <a:pt x="325663" y="474510"/>
                  <a:pt x="325663" y="466209"/>
                </a:cubicBezTo>
                <a:cubicBezTo>
                  <a:pt x="325663" y="457908"/>
                  <a:pt x="332424" y="451178"/>
                  <a:pt x="340764" y="451178"/>
                </a:cubicBezTo>
                <a:close/>
                <a:moveTo>
                  <a:pt x="162129" y="451178"/>
                </a:moveTo>
                <a:cubicBezTo>
                  <a:pt x="170489" y="451178"/>
                  <a:pt x="177266" y="457908"/>
                  <a:pt x="177266" y="466209"/>
                </a:cubicBezTo>
                <a:cubicBezTo>
                  <a:pt x="177266" y="474510"/>
                  <a:pt x="170489" y="481240"/>
                  <a:pt x="162129" y="481240"/>
                </a:cubicBezTo>
                <a:cubicBezTo>
                  <a:pt x="153769" y="481240"/>
                  <a:pt x="146992" y="474510"/>
                  <a:pt x="146992" y="466209"/>
                </a:cubicBezTo>
                <a:cubicBezTo>
                  <a:pt x="146992" y="457908"/>
                  <a:pt x="153769" y="451178"/>
                  <a:pt x="162129" y="451178"/>
                </a:cubicBezTo>
                <a:close/>
                <a:moveTo>
                  <a:pt x="251428" y="440664"/>
                </a:moveTo>
                <a:cubicBezTo>
                  <a:pt x="268472" y="440664"/>
                  <a:pt x="282265" y="454534"/>
                  <a:pt x="282265" y="471452"/>
                </a:cubicBezTo>
                <a:cubicBezTo>
                  <a:pt x="282265" y="488469"/>
                  <a:pt x="268472" y="502338"/>
                  <a:pt x="251428" y="502338"/>
                </a:cubicBezTo>
                <a:cubicBezTo>
                  <a:pt x="234384" y="502338"/>
                  <a:pt x="220591" y="488469"/>
                  <a:pt x="220591" y="471452"/>
                </a:cubicBezTo>
                <a:cubicBezTo>
                  <a:pt x="220591" y="454534"/>
                  <a:pt x="234384" y="440664"/>
                  <a:pt x="251428" y="440664"/>
                </a:cubicBezTo>
                <a:close/>
                <a:moveTo>
                  <a:pt x="391625" y="433065"/>
                </a:moveTo>
                <a:cubicBezTo>
                  <a:pt x="395466" y="429233"/>
                  <a:pt x="401671" y="429233"/>
                  <a:pt x="405512" y="433065"/>
                </a:cubicBezTo>
                <a:cubicBezTo>
                  <a:pt x="409353" y="436897"/>
                  <a:pt x="409353" y="443087"/>
                  <a:pt x="405512" y="446919"/>
                </a:cubicBezTo>
                <a:lnTo>
                  <a:pt x="394974" y="457433"/>
                </a:lnTo>
                <a:cubicBezTo>
                  <a:pt x="393103" y="459300"/>
                  <a:pt x="390542" y="460282"/>
                  <a:pt x="388080" y="460282"/>
                </a:cubicBezTo>
                <a:cubicBezTo>
                  <a:pt x="385519" y="460282"/>
                  <a:pt x="382958" y="459300"/>
                  <a:pt x="381087" y="457433"/>
                </a:cubicBezTo>
                <a:cubicBezTo>
                  <a:pt x="377246" y="453601"/>
                  <a:pt x="377246" y="447312"/>
                  <a:pt x="381087" y="443480"/>
                </a:cubicBezTo>
                <a:close/>
                <a:moveTo>
                  <a:pt x="205044" y="399723"/>
                </a:moveTo>
                <a:cubicBezTo>
                  <a:pt x="209866" y="397266"/>
                  <a:pt x="215770" y="399232"/>
                  <a:pt x="218230" y="404145"/>
                </a:cubicBezTo>
                <a:cubicBezTo>
                  <a:pt x="220592" y="408960"/>
                  <a:pt x="218624" y="414856"/>
                  <a:pt x="213802" y="417312"/>
                </a:cubicBezTo>
                <a:lnTo>
                  <a:pt x="192841" y="427728"/>
                </a:lnTo>
                <a:cubicBezTo>
                  <a:pt x="191365" y="428514"/>
                  <a:pt x="189889" y="428809"/>
                  <a:pt x="188413" y="428809"/>
                </a:cubicBezTo>
                <a:cubicBezTo>
                  <a:pt x="184771" y="428809"/>
                  <a:pt x="181327" y="426844"/>
                  <a:pt x="179654" y="423405"/>
                </a:cubicBezTo>
                <a:cubicBezTo>
                  <a:pt x="177194" y="418491"/>
                  <a:pt x="179162" y="412596"/>
                  <a:pt x="183984" y="410237"/>
                </a:cubicBezTo>
                <a:close/>
                <a:moveTo>
                  <a:pt x="277715" y="377720"/>
                </a:moveTo>
                <a:cubicBezTo>
                  <a:pt x="286075" y="377720"/>
                  <a:pt x="292852" y="384465"/>
                  <a:pt x="292852" y="392786"/>
                </a:cubicBezTo>
                <a:cubicBezTo>
                  <a:pt x="292852" y="401107"/>
                  <a:pt x="286075" y="407852"/>
                  <a:pt x="277715" y="407852"/>
                </a:cubicBezTo>
                <a:cubicBezTo>
                  <a:pt x="269355" y="407852"/>
                  <a:pt x="262578" y="401107"/>
                  <a:pt x="262578" y="392786"/>
                </a:cubicBezTo>
                <a:cubicBezTo>
                  <a:pt x="262578" y="384465"/>
                  <a:pt x="269355" y="377720"/>
                  <a:pt x="277715" y="377720"/>
                </a:cubicBezTo>
                <a:close/>
                <a:moveTo>
                  <a:pt x="356585" y="376421"/>
                </a:moveTo>
                <a:cubicBezTo>
                  <a:pt x="350381" y="376421"/>
                  <a:pt x="345358" y="381434"/>
                  <a:pt x="345358" y="387529"/>
                </a:cubicBezTo>
                <a:cubicBezTo>
                  <a:pt x="345358" y="393623"/>
                  <a:pt x="350381" y="398636"/>
                  <a:pt x="356585" y="398636"/>
                </a:cubicBezTo>
                <a:cubicBezTo>
                  <a:pt x="362690" y="398636"/>
                  <a:pt x="367713" y="393623"/>
                  <a:pt x="367713" y="387529"/>
                </a:cubicBezTo>
                <a:cubicBezTo>
                  <a:pt x="367713" y="381434"/>
                  <a:pt x="362690" y="376421"/>
                  <a:pt x="356585" y="376421"/>
                </a:cubicBezTo>
                <a:close/>
                <a:moveTo>
                  <a:pt x="356585" y="356762"/>
                </a:moveTo>
                <a:cubicBezTo>
                  <a:pt x="373523" y="356762"/>
                  <a:pt x="387408" y="370524"/>
                  <a:pt x="387408" y="387529"/>
                </a:cubicBezTo>
                <a:cubicBezTo>
                  <a:pt x="387408" y="404534"/>
                  <a:pt x="373523" y="418295"/>
                  <a:pt x="356585" y="418295"/>
                </a:cubicBezTo>
                <a:cubicBezTo>
                  <a:pt x="339548" y="418295"/>
                  <a:pt x="325663" y="404534"/>
                  <a:pt x="325663" y="387529"/>
                </a:cubicBezTo>
                <a:cubicBezTo>
                  <a:pt x="325663" y="370524"/>
                  <a:pt x="339548" y="356762"/>
                  <a:pt x="356585" y="356762"/>
                </a:cubicBezTo>
                <a:close/>
                <a:moveTo>
                  <a:pt x="167399" y="344949"/>
                </a:moveTo>
                <a:cubicBezTo>
                  <a:pt x="161195" y="344949"/>
                  <a:pt x="156172" y="349962"/>
                  <a:pt x="156172" y="356057"/>
                </a:cubicBezTo>
                <a:cubicBezTo>
                  <a:pt x="156172" y="362151"/>
                  <a:pt x="161195" y="367164"/>
                  <a:pt x="167399" y="367164"/>
                </a:cubicBezTo>
                <a:cubicBezTo>
                  <a:pt x="173504" y="367164"/>
                  <a:pt x="178527" y="362151"/>
                  <a:pt x="178527" y="356057"/>
                </a:cubicBezTo>
                <a:cubicBezTo>
                  <a:pt x="178527" y="349962"/>
                  <a:pt x="173504" y="344949"/>
                  <a:pt x="167399" y="344949"/>
                </a:cubicBezTo>
                <a:close/>
                <a:moveTo>
                  <a:pt x="107400" y="325720"/>
                </a:moveTo>
                <a:cubicBezTo>
                  <a:pt x="112620" y="327392"/>
                  <a:pt x="115378" y="332999"/>
                  <a:pt x="113704" y="338114"/>
                </a:cubicBezTo>
                <a:lnTo>
                  <a:pt x="103165" y="369592"/>
                </a:lnTo>
                <a:cubicBezTo>
                  <a:pt x="101786" y="373723"/>
                  <a:pt x="97945" y="376379"/>
                  <a:pt x="93808" y="376379"/>
                </a:cubicBezTo>
                <a:cubicBezTo>
                  <a:pt x="92823" y="376379"/>
                  <a:pt x="91740" y="376183"/>
                  <a:pt x="90656" y="375887"/>
                </a:cubicBezTo>
                <a:cubicBezTo>
                  <a:pt x="85535" y="374117"/>
                  <a:pt x="82777" y="368510"/>
                  <a:pt x="84451" y="363395"/>
                </a:cubicBezTo>
                <a:lnTo>
                  <a:pt x="94990" y="331917"/>
                </a:lnTo>
                <a:cubicBezTo>
                  <a:pt x="96664" y="326802"/>
                  <a:pt x="102279" y="323949"/>
                  <a:pt x="107400" y="325720"/>
                </a:cubicBezTo>
                <a:close/>
                <a:moveTo>
                  <a:pt x="356561" y="325290"/>
                </a:moveTo>
                <a:lnTo>
                  <a:pt x="367023" y="325290"/>
                </a:lnTo>
                <a:cubicBezTo>
                  <a:pt x="372550" y="325290"/>
                  <a:pt x="376893" y="329606"/>
                  <a:pt x="376893" y="335099"/>
                </a:cubicBezTo>
                <a:cubicBezTo>
                  <a:pt x="376893" y="340493"/>
                  <a:pt x="372550" y="344907"/>
                  <a:pt x="367023" y="344907"/>
                </a:cubicBezTo>
                <a:lnTo>
                  <a:pt x="356561" y="344907"/>
                </a:lnTo>
                <a:cubicBezTo>
                  <a:pt x="351034" y="344907"/>
                  <a:pt x="346691" y="340493"/>
                  <a:pt x="346691" y="335099"/>
                </a:cubicBezTo>
                <a:cubicBezTo>
                  <a:pt x="346691" y="329606"/>
                  <a:pt x="351034" y="325290"/>
                  <a:pt x="356561" y="325290"/>
                </a:cubicBezTo>
                <a:close/>
                <a:moveTo>
                  <a:pt x="167399" y="325290"/>
                </a:moveTo>
                <a:cubicBezTo>
                  <a:pt x="184337" y="325290"/>
                  <a:pt x="198222" y="339052"/>
                  <a:pt x="198222" y="356057"/>
                </a:cubicBezTo>
                <a:cubicBezTo>
                  <a:pt x="198222" y="373062"/>
                  <a:pt x="184337" y="386823"/>
                  <a:pt x="167399" y="386823"/>
                </a:cubicBezTo>
                <a:cubicBezTo>
                  <a:pt x="150362" y="386823"/>
                  <a:pt x="136477" y="373062"/>
                  <a:pt x="136477" y="356057"/>
                </a:cubicBezTo>
                <a:cubicBezTo>
                  <a:pt x="136477" y="339052"/>
                  <a:pt x="150362" y="325290"/>
                  <a:pt x="167399" y="325290"/>
                </a:cubicBezTo>
                <a:close/>
                <a:moveTo>
                  <a:pt x="415174" y="305306"/>
                </a:moveTo>
                <a:cubicBezTo>
                  <a:pt x="420008" y="302850"/>
                  <a:pt x="425928" y="304815"/>
                  <a:pt x="428395" y="309728"/>
                </a:cubicBezTo>
                <a:lnTo>
                  <a:pt x="438952" y="330659"/>
                </a:lnTo>
                <a:cubicBezTo>
                  <a:pt x="441320" y="335474"/>
                  <a:pt x="439347" y="341370"/>
                  <a:pt x="434512" y="343826"/>
                </a:cubicBezTo>
                <a:cubicBezTo>
                  <a:pt x="433131" y="344514"/>
                  <a:pt x="431552" y="344907"/>
                  <a:pt x="430072" y="344907"/>
                </a:cubicBezTo>
                <a:cubicBezTo>
                  <a:pt x="426520" y="344907"/>
                  <a:pt x="422968" y="342844"/>
                  <a:pt x="421291" y="339404"/>
                </a:cubicBezTo>
                <a:lnTo>
                  <a:pt x="410734" y="318474"/>
                </a:lnTo>
                <a:cubicBezTo>
                  <a:pt x="408366" y="313659"/>
                  <a:pt x="410339" y="307763"/>
                  <a:pt x="415174" y="305306"/>
                </a:cubicBezTo>
                <a:close/>
                <a:moveTo>
                  <a:pt x="214664" y="272718"/>
                </a:moveTo>
                <a:cubicBezTo>
                  <a:pt x="223004" y="272718"/>
                  <a:pt x="229765" y="279479"/>
                  <a:pt x="229765" y="287819"/>
                </a:cubicBezTo>
                <a:cubicBezTo>
                  <a:pt x="229765" y="296159"/>
                  <a:pt x="223004" y="302920"/>
                  <a:pt x="214664" y="302920"/>
                </a:cubicBezTo>
                <a:cubicBezTo>
                  <a:pt x="206324" y="302920"/>
                  <a:pt x="199563" y="296159"/>
                  <a:pt x="199563" y="287819"/>
                </a:cubicBezTo>
                <a:cubicBezTo>
                  <a:pt x="199563" y="279479"/>
                  <a:pt x="206324" y="272718"/>
                  <a:pt x="214664" y="272718"/>
                </a:cubicBezTo>
                <a:close/>
                <a:moveTo>
                  <a:pt x="140241" y="252876"/>
                </a:moveTo>
                <a:lnTo>
                  <a:pt x="161301" y="263292"/>
                </a:lnTo>
                <a:cubicBezTo>
                  <a:pt x="166123" y="265749"/>
                  <a:pt x="168091" y="271645"/>
                  <a:pt x="165631" y="276460"/>
                </a:cubicBezTo>
                <a:cubicBezTo>
                  <a:pt x="163958" y="279899"/>
                  <a:pt x="160514" y="281963"/>
                  <a:pt x="156872" y="281963"/>
                </a:cubicBezTo>
                <a:cubicBezTo>
                  <a:pt x="155396" y="281963"/>
                  <a:pt x="153920" y="281570"/>
                  <a:pt x="152444" y="280882"/>
                </a:cubicBezTo>
                <a:lnTo>
                  <a:pt x="131483" y="270368"/>
                </a:lnTo>
                <a:cubicBezTo>
                  <a:pt x="126661" y="268009"/>
                  <a:pt x="124693" y="262113"/>
                  <a:pt x="127055" y="257200"/>
                </a:cubicBezTo>
                <a:cubicBezTo>
                  <a:pt x="129515" y="252385"/>
                  <a:pt x="135419" y="250420"/>
                  <a:pt x="140241" y="252876"/>
                </a:cubicBezTo>
                <a:close/>
                <a:moveTo>
                  <a:pt x="209392" y="208488"/>
                </a:moveTo>
                <a:cubicBezTo>
                  <a:pt x="203280" y="208488"/>
                  <a:pt x="198252" y="213505"/>
                  <a:pt x="198252" y="219604"/>
                </a:cubicBezTo>
                <a:cubicBezTo>
                  <a:pt x="198252" y="225800"/>
                  <a:pt x="203280" y="230817"/>
                  <a:pt x="209392" y="230817"/>
                </a:cubicBezTo>
                <a:cubicBezTo>
                  <a:pt x="215603" y="230817"/>
                  <a:pt x="220631" y="225800"/>
                  <a:pt x="220631" y="219604"/>
                </a:cubicBezTo>
                <a:cubicBezTo>
                  <a:pt x="220631" y="213505"/>
                  <a:pt x="215603" y="208488"/>
                  <a:pt x="209392" y="208488"/>
                </a:cubicBezTo>
                <a:close/>
                <a:moveTo>
                  <a:pt x="209392" y="188816"/>
                </a:moveTo>
                <a:cubicBezTo>
                  <a:pt x="226448" y="188816"/>
                  <a:pt x="240349" y="202685"/>
                  <a:pt x="240349" y="219604"/>
                </a:cubicBezTo>
                <a:cubicBezTo>
                  <a:pt x="240349" y="236620"/>
                  <a:pt x="226448" y="250490"/>
                  <a:pt x="209392" y="250490"/>
                </a:cubicBezTo>
                <a:cubicBezTo>
                  <a:pt x="192435" y="250490"/>
                  <a:pt x="178534" y="236620"/>
                  <a:pt x="178534" y="219604"/>
                </a:cubicBezTo>
                <a:cubicBezTo>
                  <a:pt x="178534" y="202685"/>
                  <a:pt x="192435" y="188816"/>
                  <a:pt x="209392" y="188816"/>
                </a:cubicBezTo>
                <a:close/>
                <a:moveTo>
                  <a:pt x="261978" y="167858"/>
                </a:moveTo>
                <a:cubicBezTo>
                  <a:pt x="267392" y="167858"/>
                  <a:pt x="271822" y="172188"/>
                  <a:pt x="271822" y="177699"/>
                </a:cubicBezTo>
                <a:lnTo>
                  <a:pt x="271822" y="198662"/>
                </a:lnTo>
                <a:cubicBezTo>
                  <a:pt x="271822" y="204075"/>
                  <a:pt x="267392" y="208504"/>
                  <a:pt x="261978" y="208504"/>
                </a:cubicBezTo>
                <a:cubicBezTo>
                  <a:pt x="256465" y="208504"/>
                  <a:pt x="252134" y="204075"/>
                  <a:pt x="252134" y="198662"/>
                </a:cubicBezTo>
                <a:lnTo>
                  <a:pt x="252134" y="177699"/>
                </a:lnTo>
                <a:cubicBezTo>
                  <a:pt x="252134" y="172188"/>
                  <a:pt x="256465" y="167858"/>
                  <a:pt x="261978" y="167858"/>
                </a:cubicBezTo>
                <a:close/>
                <a:moveTo>
                  <a:pt x="231047" y="147860"/>
                </a:moveTo>
                <a:cubicBezTo>
                  <a:pt x="206974" y="151610"/>
                  <a:pt x="183578" y="159799"/>
                  <a:pt x="161905" y="172291"/>
                </a:cubicBezTo>
                <a:cubicBezTo>
                  <a:pt x="115605" y="199047"/>
                  <a:pt x="82407" y="242132"/>
                  <a:pt x="68616" y="293774"/>
                </a:cubicBezTo>
                <a:cubicBezTo>
                  <a:pt x="54726" y="345319"/>
                  <a:pt x="61819" y="399224"/>
                  <a:pt x="88614" y="445456"/>
                </a:cubicBezTo>
                <a:cubicBezTo>
                  <a:pt x="125654" y="509591"/>
                  <a:pt x="193133" y="545397"/>
                  <a:pt x="262386" y="545397"/>
                </a:cubicBezTo>
                <a:cubicBezTo>
                  <a:pt x="296273" y="545397"/>
                  <a:pt x="330653" y="536839"/>
                  <a:pt x="362177" y="518641"/>
                </a:cubicBezTo>
                <a:cubicBezTo>
                  <a:pt x="454875" y="465228"/>
                  <a:pt x="488664" y="348270"/>
                  <a:pt x="440197" y="254133"/>
                </a:cubicBezTo>
                <a:lnTo>
                  <a:pt x="266917" y="354073"/>
                </a:lnTo>
                <a:cubicBezTo>
                  <a:pt x="263469" y="356041"/>
                  <a:pt x="259135" y="355746"/>
                  <a:pt x="255983" y="353385"/>
                </a:cubicBezTo>
                <a:cubicBezTo>
                  <a:pt x="252830" y="350926"/>
                  <a:pt x="251451" y="346893"/>
                  <a:pt x="252436" y="342958"/>
                </a:cubicBezTo>
                <a:lnTo>
                  <a:pt x="304253" y="150061"/>
                </a:lnTo>
                <a:cubicBezTo>
                  <a:pt x="279872" y="144798"/>
                  <a:pt x="255121" y="144109"/>
                  <a:pt x="231047" y="147860"/>
                </a:cubicBezTo>
                <a:close/>
                <a:moveTo>
                  <a:pt x="403815" y="146830"/>
                </a:moveTo>
                <a:cubicBezTo>
                  <a:pt x="412175" y="146830"/>
                  <a:pt x="418952" y="153591"/>
                  <a:pt x="418952" y="161931"/>
                </a:cubicBezTo>
                <a:cubicBezTo>
                  <a:pt x="418952" y="170271"/>
                  <a:pt x="412175" y="177032"/>
                  <a:pt x="403815" y="177032"/>
                </a:cubicBezTo>
                <a:cubicBezTo>
                  <a:pt x="395455" y="177032"/>
                  <a:pt x="388678" y="170271"/>
                  <a:pt x="388678" y="161931"/>
                </a:cubicBezTo>
                <a:cubicBezTo>
                  <a:pt x="388678" y="153591"/>
                  <a:pt x="395455" y="146830"/>
                  <a:pt x="403815" y="146830"/>
                </a:cubicBezTo>
                <a:close/>
                <a:moveTo>
                  <a:pt x="261598" y="103533"/>
                </a:moveTo>
                <a:cubicBezTo>
                  <a:pt x="219534" y="103533"/>
                  <a:pt x="178159" y="114452"/>
                  <a:pt x="140824" y="135994"/>
                </a:cubicBezTo>
                <a:cubicBezTo>
                  <a:pt x="25075" y="202687"/>
                  <a:pt x="-14724" y="351024"/>
                  <a:pt x="52165" y="466507"/>
                </a:cubicBezTo>
                <a:cubicBezTo>
                  <a:pt x="84476" y="522477"/>
                  <a:pt x="136687" y="562512"/>
                  <a:pt x="199241" y="579235"/>
                </a:cubicBezTo>
                <a:cubicBezTo>
                  <a:pt x="261795" y="595957"/>
                  <a:pt x="327009" y="587399"/>
                  <a:pt x="383061" y="555037"/>
                </a:cubicBezTo>
                <a:cubicBezTo>
                  <a:pt x="495954" y="490016"/>
                  <a:pt x="536540" y="347385"/>
                  <a:pt x="476547" y="233180"/>
                </a:cubicBezTo>
                <a:lnTo>
                  <a:pt x="457239" y="244296"/>
                </a:lnTo>
                <a:cubicBezTo>
                  <a:pt x="511124" y="347876"/>
                  <a:pt x="474183" y="476835"/>
                  <a:pt x="372028" y="535757"/>
                </a:cubicBezTo>
                <a:cubicBezTo>
                  <a:pt x="337451" y="555627"/>
                  <a:pt x="299721" y="565070"/>
                  <a:pt x="262386" y="565070"/>
                </a:cubicBezTo>
                <a:cubicBezTo>
                  <a:pt x="186336" y="565070"/>
                  <a:pt x="112256" y="525723"/>
                  <a:pt x="71473" y="455293"/>
                </a:cubicBezTo>
                <a:cubicBezTo>
                  <a:pt x="42117" y="404536"/>
                  <a:pt x="34334" y="345319"/>
                  <a:pt x="49505" y="288659"/>
                </a:cubicBezTo>
                <a:cubicBezTo>
                  <a:pt x="64774" y="232000"/>
                  <a:pt x="101124" y="184587"/>
                  <a:pt x="152054" y="155274"/>
                </a:cubicBezTo>
                <a:cubicBezTo>
                  <a:pt x="199930" y="127633"/>
                  <a:pt x="255490" y="119075"/>
                  <a:pt x="309375" y="130977"/>
                </a:cubicBezTo>
                <a:lnTo>
                  <a:pt x="315089" y="109534"/>
                </a:lnTo>
                <a:cubicBezTo>
                  <a:pt x="297357" y="105501"/>
                  <a:pt x="279428" y="103533"/>
                  <a:pt x="261598" y="103533"/>
                </a:cubicBezTo>
                <a:close/>
                <a:moveTo>
                  <a:pt x="412628" y="97250"/>
                </a:moveTo>
                <a:cubicBezTo>
                  <a:pt x="416467" y="93412"/>
                  <a:pt x="422668" y="93412"/>
                  <a:pt x="426507" y="97250"/>
                </a:cubicBezTo>
                <a:lnTo>
                  <a:pt x="447571" y="118313"/>
                </a:lnTo>
                <a:cubicBezTo>
                  <a:pt x="451410" y="122152"/>
                  <a:pt x="451410" y="128353"/>
                  <a:pt x="447571" y="132191"/>
                </a:cubicBezTo>
                <a:cubicBezTo>
                  <a:pt x="445603" y="134160"/>
                  <a:pt x="443142" y="135046"/>
                  <a:pt x="440582" y="135046"/>
                </a:cubicBezTo>
                <a:cubicBezTo>
                  <a:pt x="438023" y="135046"/>
                  <a:pt x="435562" y="134160"/>
                  <a:pt x="433594" y="132191"/>
                </a:cubicBezTo>
                <a:lnTo>
                  <a:pt x="412628" y="111227"/>
                </a:lnTo>
                <a:cubicBezTo>
                  <a:pt x="408789" y="107388"/>
                  <a:pt x="408789" y="101089"/>
                  <a:pt x="412628" y="97250"/>
                </a:cubicBezTo>
                <a:close/>
                <a:moveTo>
                  <a:pt x="278716" y="84353"/>
                </a:moveTo>
                <a:cubicBezTo>
                  <a:pt x="295787" y="85477"/>
                  <a:pt x="312873" y="88286"/>
                  <a:pt x="329767" y="92811"/>
                </a:cubicBezTo>
                <a:cubicBezTo>
                  <a:pt x="334988" y="94287"/>
                  <a:pt x="338140" y="99697"/>
                  <a:pt x="336761" y="104910"/>
                </a:cubicBezTo>
                <a:lnTo>
                  <a:pt x="277655" y="325153"/>
                </a:lnTo>
                <a:lnTo>
                  <a:pt x="438719" y="232295"/>
                </a:lnTo>
                <a:cubicBezTo>
                  <a:pt x="438818" y="232197"/>
                  <a:pt x="438916" y="232098"/>
                  <a:pt x="439015" y="232098"/>
                </a:cubicBezTo>
                <a:cubicBezTo>
                  <a:pt x="439212" y="232000"/>
                  <a:pt x="439310" y="231902"/>
                  <a:pt x="439409" y="231902"/>
                </a:cubicBezTo>
                <a:lnTo>
                  <a:pt x="475365" y="211146"/>
                </a:lnTo>
                <a:cubicBezTo>
                  <a:pt x="477631" y="209868"/>
                  <a:pt x="480389" y="209474"/>
                  <a:pt x="482852" y="210163"/>
                </a:cubicBezTo>
                <a:cubicBezTo>
                  <a:pt x="485413" y="210851"/>
                  <a:pt x="487580" y="212523"/>
                  <a:pt x="488861" y="214786"/>
                </a:cubicBezTo>
                <a:cubicBezTo>
                  <a:pt x="561069" y="339712"/>
                  <a:pt x="518020" y="499951"/>
                  <a:pt x="392912" y="572152"/>
                </a:cubicBezTo>
                <a:cubicBezTo>
                  <a:pt x="352621" y="595367"/>
                  <a:pt x="307799" y="607269"/>
                  <a:pt x="262386" y="607269"/>
                </a:cubicBezTo>
                <a:cubicBezTo>
                  <a:pt x="239630" y="607269"/>
                  <a:pt x="216677" y="604318"/>
                  <a:pt x="194118" y="598220"/>
                </a:cubicBezTo>
                <a:cubicBezTo>
                  <a:pt x="126540" y="580120"/>
                  <a:pt x="70094" y="536839"/>
                  <a:pt x="35024" y="476343"/>
                </a:cubicBezTo>
                <a:cubicBezTo>
                  <a:pt x="-37184" y="351418"/>
                  <a:pt x="5865" y="191079"/>
                  <a:pt x="130973" y="118977"/>
                </a:cubicBezTo>
                <a:cubicBezTo>
                  <a:pt x="176411" y="92787"/>
                  <a:pt x="227501" y="80983"/>
                  <a:pt x="278716" y="84353"/>
                </a:cubicBezTo>
                <a:close/>
                <a:moveTo>
                  <a:pt x="394313" y="64814"/>
                </a:moveTo>
                <a:lnTo>
                  <a:pt x="349188" y="232714"/>
                </a:lnTo>
                <a:lnTo>
                  <a:pt x="499241" y="146256"/>
                </a:lnTo>
                <a:cubicBezTo>
                  <a:pt x="474610" y="107601"/>
                  <a:pt x="437860" y="79077"/>
                  <a:pt x="394313" y="64814"/>
                </a:cubicBezTo>
                <a:close/>
                <a:moveTo>
                  <a:pt x="405741" y="22028"/>
                </a:moveTo>
                <a:lnTo>
                  <a:pt x="399436" y="45733"/>
                </a:lnTo>
                <a:cubicBezTo>
                  <a:pt x="448008" y="61470"/>
                  <a:pt x="488994" y="93240"/>
                  <a:pt x="516286" y="136322"/>
                </a:cubicBezTo>
                <a:lnTo>
                  <a:pt x="538355" y="123633"/>
                </a:lnTo>
                <a:cubicBezTo>
                  <a:pt x="507517" y="74847"/>
                  <a:pt x="460915" y="39241"/>
                  <a:pt x="405741" y="22028"/>
                </a:cubicBezTo>
                <a:close/>
                <a:moveTo>
                  <a:pt x="401406" y="291"/>
                </a:moveTo>
                <a:cubicBezTo>
                  <a:pt x="468994" y="18389"/>
                  <a:pt x="525547" y="61667"/>
                  <a:pt x="560523" y="122256"/>
                </a:cubicBezTo>
                <a:cubicBezTo>
                  <a:pt x="561804" y="124518"/>
                  <a:pt x="562198" y="127174"/>
                  <a:pt x="561508" y="129732"/>
                </a:cubicBezTo>
                <a:cubicBezTo>
                  <a:pt x="560819" y="132190"/>
                  <a:pt x="559144" y="134354"/>
                  <a:pt x="556878" y="135633"/>
                </a:cubicBezTo>
                <a:lnTo>
                  <a:pt x="338449" y="261631"/>
                </a:lnTo>
                <a:cubicBezTo>
                  <a:pt x="336971" y="262516"/>
                  <a:pt x="335297" y="262910"/>
                  <a:pt x="333523" y="262910"/>
                </a:cubicBezTo>
                <a:cubicBezTo>
                  <a:pt x="331454" y="262910"/>
                  <a:pt x="329287" y="262221"/>
                  <a:pt x="327513" y="260844"/>
                </a:cubicBezTo>
                <a:cubicBezTo>
                  <a:pt x="324360" y="258484"/>
                  <a:pt x="322981" y="254353"/>
                  <a:pt x="324065" y="250517"/>
                </a:cubicBezTo>
                <a:lnTo>
                  <a:pt x="389288" y="7274"/>
                </a:lnTo>
                <a:cubicBezTo>
                  <a:pt x="389978" y="4815"/>
                  <a:pt x="391652" y="2652"/>
                  <a:pt x="393918" y="1274"/>
                </a:cubicBezTo>
                <a:cubicBezTo>
                  <a:pt x="396185" y="-4"/>
                  <a:pt x="398845" y="-299"/>
                  <a:pt x="401406" y="291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</p:sp>
      <p:sp>
        <p:nvSpPr>
          <p:cNvPr id="22" name="bacteria_112736">
            <a:extLst>
              <a:ext uri="{FF2B5EF4-FFF2-40B4-BE49-F238E27FC236}">
                <a16:creationId xmlns:a16="http://schemas.microsoft.com/office/drawing/2014/main" id="{6AB695BF-E638-5248-8D70-8C62B98D6D7E}"/>
              </a:ext>
            </a:extLst>
          </p:cNvPr>
          <p:cNvSpPr>
            <a:spLocks noChangeAspect="1"/>
          </p:cNvSpPr>
          <p:nvPr/>
        </p:nvSpPr>
        <p:spPr bwMode="auto">
          <a:xfrm>
            <a:off x="5231621" y="1181393"/>
            <a:ext cx="275579" cy="339358"/>
          </a:xfrm>
          <a:custGeom>
            <a:avLst/>
            <a:gdLst>
              <a:gd name="connsiteX0" fmla="*/ 146600 w 475187"/>
              <a:gd name="connsiteY0" fmla="*/ 271748 h 607216"/>
              <a:gd name="connsiteX1" fmla="*/ 156303 w 475187"/>
              <a:gd name="connsiteY1" fmla="*/ 281451 h 607216"/>
              <a:gd name="connsiteX2" fmla="*/ 146600 w 475187"/>
              <a:gd name="connsiteY2" fmla="*/ 291154 h 607216"/>
              <a:gd name="connsiteX3" fmla="*/ 136897 w 475187"/>
              <a:gd name="connsiteY3" fmla="*/ 281451 h 607216"/>
              <a:gd name="connsiteX4" fmla="*/ 146600 w 475187"/>
              <a:gd name="connsiteY4" fmla="*/ 271748 h 607216"/>
              <a:gd name="connsiteX5" fmla="*/ 265002 w 475187"/>
              <a:gd name="connsiteY5" fmla="*/ 187107 h 607216"/>
              <a:gd name="connsiteX6" fmla="*/ 278688 w 475187"/>
              <a:gd name="connsiteY6" fmla="*/ 187107 h 607216"/>
              <a:gd name="connsiteX7" fmla="*/ 278688 w 475187"/>
              <a:gd name="connsiteY7" fmla="*/ 200764 h 607216"/>
              <a:gd name="connsiteX8" fmla="*/ 276358 w 475187"/>
              <a:gd name="connsiteY8" fmla="*/ 208416 h 607216"/>
              <a:gd name="connsiteX9" fmla="*/ 268399 w 475187"/>
              <a:gd name="connsiteY9" fmla="*/ 229241 h 607216"/>
              <a:gd name="connsiteX10" fmla="*/ 247531 w 475187"/>
              <a:gd name="connsiteY10" fmla="*/ 237184 h 607216"/>
              <a:gd name="connsiteX11" fmla="*/ 239863 w 475187"/>
              <a:gd name="connsiteY11" fmla="*/ 239509 h 607216"/>
              <a:gd name="connsiteX12" fmla="*/ 237533 w 475187"/>
              <a:gd name="connsiteY12" fmla="*/ 247161 h 607216"/>
              <a:gd name="connsiteX13" fmla="*/ 229574 w 475187"/>
              <a:gd name="connsiteY13" fmla="*/ 267986 h 607216"/>
              <a:gd name="connsiteX14" fmla="*/ 208706 w 475187"/>
              <a:gd name="connsiteY14" fmla="*/ 275928 h 607216"/>
              <a:gd name="connsiteX15" fmla="*/ 201038 w 475187"/>
              <a:gd name="connsiteY15" fmla="*/ 278253 h 607216"/>
              <a:gd name="connsiteX16" fmla="*/ 194147 w 475187"/>
              <a:gd name="connsiteY16" fmla="*/ 281062 h 607216"/>
              <a:gd name="connsiteX17" fmla="*/ 187352 w 475187"/>
              <a:gd name="connsiteY17" fmla="*/ 278253 h 607216"/>
              <a:gd name="connsiteX18" fmla="*/ 187352 w 475187"/>
              <a:gd name="connsiteY18" fmla="*/ 264596 h 607216"/>
              <a:gd name="connsiteX19" fmla="*/ 208124 w 475187"/>
              <a:gd name="connsiteY19" fmla="*/ 256556 h 607216"/>
              <a:gd name="connsiteX20" fmla="*/ 215889 w 475187"/>
              <a:gd name="connsiteY20" fmla="*/ 254328 h 607216"/>
              <a:gd name="connsiteX21" fmla="*/ 218121 w 475187"/>
              <a:gd name="connsiteY21" fmla="*/ 246579 h 607216"/>
              <a:gd name="connsiteX22" fmla="*/ 226177 w 475187"/>
              <a:gd name="connsiteY22" fmla="*/ 225851 h 607216"/>
              <a:gd name="connsiteX23" fmla="*/ 246948 w 475187"/>
              <a:gd name="connsiteY23" fmla="*/ 217812 h 607216"/>
              <a:gd name="connsiteX24" fmla="*/ 254713 w 475187"/>
              <a:gd name="connsiteY24" fmla="*/ 215584 h 607216"/>
              <a:gd name="connsiteX25" fmla="*/ 256946 w 475187"/>
              <a:gd name="connsiteY25" fmla="*/ 207835 h 607216"/>
              <a:gd name="connsiteX26" fmla="*/ 265002 w 475187"/>
              <a:gd name="connsiteY26" fmla="*/ 187107 h 607216"/>
              <a:gd name="connsiteX27" fmla="*/ 328447 w 475187"/>
              <a:gd name="connsiteY27" fmla="*/ 183329 h 607216"/>
              <a:gd name="connsiteX28" fmla="*/ 338150 w 475187"/>
              <a:gd name="connsiteY28" fmla="*/ 192997 h 607216"/>
              <a:gd name="connsiteX29" fmla="*/ 328447 w 475187"/>
              <a:gd name="connsiteY29" fmla="*/ 202665 h 607216"/>
              <a:gd name="connsiteX30" fmla="*/ 318744 w 475187"/>
              <a:gd name="connsiteY30" fmla="*/ 192997 h 607216"/>
              <a:gd name="connsiteX31" fmla="*/ 328447 w 475187"/>
              <a:gd name="connsiteY31" fmla="*/ 183329 h 607216"/>
              <a:gd name="connsiteX32" fmla="*/ 328447 w 475187"/>
              <a:gd name="connsiteY32" fmla="*/ 128570 h 607216"/>
              <a:gd name="connsiteX33" fmla="*/ 338150 w 475187"/>
              <a:gd name="connsiteY33" fmla="*/ 138273 h 607216"/>
              <a:gd name="connsiteX34" fmla="*/ 328447 w 475187"/>
              <a:gd name="connsiteY34" fmla="*/ 147976 h 607216"/>
              <a:gd name="connsiteX35" fmla="*/ 318744 w 475187"/>
              <a:gd name="connsiteY35" fmla="*/ 138273 h 607216"/>
              <a:gd name="connsiteX36" fmla="*/ 328447 w 475187"/>
              <a:gd name="connsiteY36" fmla="*/ 128570 h 607216"/>
              <a:gd name="connsiteX37" fmla="*/ 310193 w 475187"/>
              <a:gd name="connsiteY37" fmla="*/ 64591 h 607216"/>
              <a:gd name="connsiteX38" fmla="*/ 381041 w 475187"/>
              <a:gd name="connsiteY38" fmla="*/ 93877 h 607216"/>
              <a:gd name="connsiteX39" fmla="*/ 381041 w 475187"/>
              <a:gd name="connsiteY39" fmla="*/ 235534 h 607216"/>
              <a:gd name="connsiteX40" fmla="*/ 235877 w 475187"/>
              <a:gd name="connsiteY40" fmla="*/ 380582 h 607216"/>
              <a:gd name="connsiteX41" fmla="*/ 164945 w 475187"/>
              <a:gd name="connsiteY41" fmla="*/ 409844 h 607216"/>
              <a:gd name="connsiteX42" fmla="*/ 94012 w 475187"/>
              <a:gd name="connsiteY42" fmla="*/ 380582 h 607216"/>
              <a:gd name="connsiteX43" fmla="*/ 64708 w 475187"/>
              <a:gd name="connsiteY43" fmla="*/ 309754 h 607216"/>
              <a:gd name="connsiteX44" fmla="*/ 94012 w 475187"/>
              <a:gd name="connsiteY44" fmla="*/ 238925 h 607216"/>
              <a:gd name="connsiteX45" fmla="*/ 211813 w 475187"/>
              <a:gd name="connsiteY45" fmla="*/ 121297 h 607216"/>
              <a:gd name="connsiteX46" fmla="*/ 225591 w 475187"/>
              <a:gd name="connsiteY46" fmla="*/ 121297 h 607216"/>
              <a:gd name="connsiteX47" fmla="*/ 225591 w 475187"/>
              <a:gd name="connsiteY47" fmla="*/ 135056 h 607216"/>
              <a:gd name="connsiteX48" fmla="*/ 107791 w 475187"/>
              <a:gd name="connsiteY48" fmla="*/ 252684 h 607216"/>
              <a:gd name="connsiteX49" fmla="*/ 84115 w 475187"/>
              <a:gd name="connsiteY49" fmla="*/ 309754 h 607216"/>
              <a:gd name="connsiteX50" fmla="*/ 107791 w 475187"/>
              <a:gd name="connsiteY50" fmla="*/ 366824 h 607216"/>
              <a:gd name="connsiteX51" fmla="*/ 164945 w 475187"/>
              <a:gd name="connsiteY51" fmla="*/ 390465 h 607216"/>
              <a:gd name="connsiteX52" fmla="*/ 222098 w 475187"/>
              <a:gd name="connsiteY52" fmla="*/ 366824 h 607216"/>
              <a:gd name="connsiteX53" fmla="*/ 367359 w 475187"/>
              <a:gd name="connsiteY53" fmla="*/ 221775 h 607216"/>
              <a:gd name="connsiteX54" fmla="*/ 367359 w 475187"/>
              <a:gd name="connsiteY54" fmla="*/ 107636 h 607216"/>
              <a:gd name="connsiteX55" fmla="*/ 253052 w 475187"/>
              <a:gd name="connsiteY55" fmla="*/ 107636 h 607216"/>
              <a:gd name="connsiteX56" fmla="*/ 239273 w 475187"/>
              <a:gd name="connsiteY56" fmla="*/ 107636 h 607216"/>
              <a:gd name="connsiteX57" fmla="*/ 239273 w 475187"/>
              <a:gd name="connsiteY57" fmla="*/ 93877 h 607216"/>
              <a:gd name="connsiteX58" fmla="*/ 310193 w 475187"/>
              <a:gd name="connsiteY58" fmla="*/ 64591 h 607216"/>
              <a:gd name="connsiteX59" fmla="*/ 310225 w 475187"/>
              <a:gd name="connsiteY59" fmla="*/ 45248 h 607216"/>
              <a:gd name="connsiteX60" fmla="*/ 225610 w 475187"/>
              <a:gd name="connsiteY60" fmla="*/ 80226 h 607216"/>
              <a:gd name="connsiteX61" fmla="*/ 80346 w 475187"/>
              <a:gd name="connsiteY61" fmla="*/ 225272 h 607216"/>
              <a:gd name="connsiteX62" fmla="*/ 80346 w 475187"/>
              <a:gd name="connsiteY62" fmla="*/ 394250 h 607216"/>
              <a:gd name="connsiteX63" fmla="*/ 164962 w 475187"/>
              <a:gd name="connsiteY63" fmla="*/ 429227 h 607216"/>
              <a:gd name="connsiteX64" fmla="*/ 249577 w 475187"/>
              <a:gd name="connsiteY64" fmla="*/ 394250 h 607216"/>
              <a:gd name="connsiteX65" fmla="*/ 394841 w 475187"/>
              <a:gd name="connsiteY65" fmla="*/ 249204 h 607216"/>
              <a:gd name="connsiteX66" fmla="*/ 394841 w 475187"/>
              <a:gd name="connsiteY66" fmla="*/ 80226 h 607216"/>
              <a:gd name="connsiteX67" fmla="*/ 310225 w 475187"/>
              <a:gd name="connsiteY67" fmla="*/ 45248 h 607216"/>
              <a:gd name="connsiteX68" fmla="*/ 310225 w 475187"/>
              <a:gd name="connsiteY68" fmla="*/ 0 h 607216"/>
              <a:gd name="connsiteX69" fmla="*/ 319929 w 475187"/>
              <a:gd name="connsiteY69" fmla="*/ 9689 h 607216"/>
              <a:gd name="connsiteX70" fmla="*/ 319929 w 475187"/>
              <a:gd name="connsiteY70" fmla="*/ 26161 h 607216"/>
              <a:gd name="connsiteX71" fmla="*/ 401439 w 475187"/>
              <a:gd name="connsiteY71" fmla="*/ 59879 h 607216"/>
              <a:gd name="connsiteX72" fmla="*/ 413084 w 475187"/>
              <a:gd name="connsiteY72" fmla="*/ 48252 h 607216"/>
              <a:gd name="connsiteX73" fmla="*/ 426863 w 475187"/>
              <a:gd name="connsiteY73" fmla="*/ 48252 h 607216"/>
              <a:gd name="connsiteX74" fmla="*/ 426863 w 475187"/>
              <a:gd name="connsiteY74" fmla="*/ 61913 h 607216"/>
              <a:gd name="connsiteX75" fmla="*/ 415219 w 475187"/>
              <a:gd name="connsiteY75" fmla="*/ 73637 h 607216"/>
              <a:gd name="connsiteX76" fmla="*/ 448890 w 475187"/>
              <a:gd name="connsiteY76" fmla="*/ 155026 h 607216"/>
              <a:gd name="connsiteX77" fmla="*/ 465483 w 475187"/>
              <a:gd name="connsiteY77" fmla="*/ 155026 h 607216"/>
              <a:gd name="connsiteX78" fmla="*/ 475187 w 475187"/>
              <a:gd name="connsiteY78" fmla="*/ 164715 h 607216"/>
              <a:gd name="connsiteX79" fmla="*/ 465483 w 475187"/>
              <a:gd name="connsiteY79" fmla="*/ 174404 h 607216"/>
              <a:gd name="connsiteX80" fmla="*/ 448890 w 475187"/>
              <a:gd name="connsiteY80" fmla="*/ 174404 h 607216"/>
              <a:gd name="connsiteX81" fmla="*/ 415219 w 475187"/>
              <a:gd name="connsiteY81" fmla="*/ 255792 h 607216"/>
              <a:gd name="connsiteX82" fmla="*/ 426863 w 475187"/>
              <a:gd name="connsiteY82" fmla="*/ 267516 h 607216"/>
              <a:gd name="connsiteX83" fmla="*/ 426863 w 475187"/>
              <a:gd name="connsiteY83" fmla="*/ 281178 h 607216"/>
              <a:gd name="connsiteX84" fmla="*/ 419973 w 475187"/>
              <a:gd name="connsiteY84" fmla="*/ 283988 h 607216"/>
              <a:gd name="connsiteX85" fmla="*/ 413084 w 475187"/>
              <a:gd name="connsiteY85" fmla="*/ 281178 h 607216"/>
              <a:gd name="connsiteX86" fmla="*/ 401730 w 475187"/>
              <a:gd name="connsiteY86" fmla="*/ 269745 h 607216"/>
              <a:gd name="connsiteX87" fmla="*/ 342829 w 475187"/>
              <a:gd name="connsiteY87" fmla="*/ 328557 h 607216"/>
              <a:gd name="connsiteX88" fmla="*/ 354183 w 475187"/>
              <a:gd name="connsiteY88" fmla="*/ 339991 h 607216"/>
              <a:gd name="connsiteX89" fmla="*/ 354183 w 475187"/>
              <a:gd name="connsiteY89" fmla="*/ 353749 h 607216"/>
              <a:gd name="connsiteX90" fmla="*/ 347390 w 475187"/>
              <a:gd name="connsiteY90" fmla="*/ 356559 h 607216"/>
              <a:gd name="connsiteX91" fmla="*/ 340501 w 475187"/>
              <a:gd name="connsiteY91" fmla="*/ 353749 h 607216"/>
              <a:gd name="connsiteX92" fmla="*/ 329050 w 475187"/>
              <a:gd name="connsiteY92" fmla="*/ 342316 h 607216"/>
              <a:gd name="connsiteX93" fmla="*/ 270149 w 475187"/>
              <a:gd name="connsiteY93" fmla="*/ 401129 h 607216"/>
              <a:gd name="connsiteX94" fmla="*/ 281599 w 475187"/>
              <a:gd name="connsiteY94" fmla="*/ 412562 h 607216"/>
              <a:gd name="connsiteX95" fmla="*/ 281599 w 475187"/>
              <a:gd name="connsiteY95" fmla="*/ 426224 h 607216"/>
              <a:gd name="connsiteX96" fmla="*/ 274710 w 475187"/>
              <a:gd name="connsiteY96" fmla="*/ 429033 h 607216"/>
              <a:gd name="connsiteX97" fmla="*/ 267917 w 475187"/>
              <a:gd name="connsiteY97" fmla="*/ 426224 h 607216"/>
              <a:gd name="connsiteX98" fmla="*/ 256176 w 475187"/>
              <a:gd name="connsiteY98" fmla="*/ 414597 h 607216"/>
              <a:gd name="connsiteX99" fmla="*/ 174665 w 475187"/>
              <a:gd name="connsiteY99" fmla="*/ 448315 h 607216"/>
              <a:gd name="connsiteX100" fmla="*/ 174665 w 475187"/>
              <a:gd name="connsiteY100" fmla="*/ 464786 h 607216"/>
              <a:gd name="connsiteX101" fmla="*/ 164962 w 475187"/>
              <a:gd name="connsiteY101" fmla="*/ 474475 h 607216"/>
              <a:gd name="connsiteX102" fmla="*/ 155258 w 475187"/>
              <a:gd name="connsiteY102" fmla="*/ 464786 h 607216"/>
              <a:gd name="connsiteX103" fmla="*/ 155258 w 475187"/>
              <a:gd name="connsiteY103" fmla="*/ 448315 h 607216"/>
              <a:gd name="connsiteX104" fmla="*/ 73748 w 475187"/>
              <a:gd name="connsiteY104" fmla="*/ 414597 h 607216"/>
              <a:gd name="connsiteX105" fmla="*/ 39203 w 475187"/>
              <a:gd name="connsiteY105" fmla="*/ 449090 h 607216"/>
              <a:gd name="connsiteX106" fmla="*/ 24938 w 475187"/>
              <a:gd name="connsiteY106" fmla="*/ 483292 h 607216"/>
              <a:gd name="connsiteX107" fmla="*/ 39203 w 475187"/>
              <a:gd name="connsiteY107" fmla="*/ 517592 h 607216"/>
              <a:gd name="connsiteX108" fmla="*/ 73457 w 475187"/>
              <a:gd name="connsiteY108" fmla="*/ 531738 h 607216"/>
              <a:gd name="connsiteX109" fmla="*/ 107807 w 475187"/>
              <a:gd name="connsiteY109" fmla="*/ 517592 h 607216"/>
              <a:gd name="connsiteX110" fmla="*/ 116929 w 475187"/>
              <a:gd name="connsiteY110" fmla="*/ 508484 h 607216"/>
              <a:gd name="connsiteX111" fmla="*/ 212995 w 475187"/>
              <a:gd name="connsiteY111" fmla="*/ 508484 h 607216"/>
              <a:gd name="connsiteX112" fmla="*/ 212995 w 475187"/>
              <a:gd name="connsiteY112" fmla="*/ 604309 h 607216"/>
              <a:gd name="connsiteX113" fmla="*/ 206105 w 475187"/>
              <a:gd name="connsiteY113" fmla="*/ 607216 h 607216"/>
              <a:gd name="connsiteX114" fmla="*/ 199216 w 475187"/>
              <a:gd name="connsiteY114" fmla="*/ 604309 h 607216"/>
              <a:gd name="connsiteX115" fmla="*/ 199216 w 475187"/>
              <a:gd name="connsiteY115" fmla="*/ 590648 h 607216"/>
              <a:gd name="connsiteX116" fmla="*/ 199216 w 475187"/>
              <a:gd name="connsiteY116" fmla="*/ 522146 h 607216"/>
              <a:gd name="connsiteX117" fmla="*/ 130611 w 475187"/>
              <a:gd name="connsiteY117" fmla="*/ 522146 h 607216"/>
              <a:gd name="connsiteX118" fmla="*/ 121490 w 475187"/>
              <a:gd name="connsiteY118" fmla="*/ 531253 h 607216"/>
              <a:gd name="connsiteX119" fmla="*/ 73457 w 475187"/>
              <a:gd name="connsiteY119" fmla="*/ 551116 h 607216"/>
              <a:gd name="connsiteX120" fmla="*/ 25424 w 475187"/>
              <a:gd name="connsiteY120" fmla="*/ 531253 h 607216"/>
              <a:gd name="connsiteX121" fmla="*/ 5531 w 475187"/>
              <a:gd name="connsiteY121" fmla="*/ 483292 h 607216"/>
              <a:gd name="connsiteX122" fmla="*/ 25424 w 475187"/>
              <a:gd name="connsiteY122" fmla="*/ 435331 h 607216"/>
              <a:gd name="connsiteX123" fmla="*/ 59968 w 475187"/>
              <a:gd name="connsiteY123" fmla="*/ 400838 h 607216"/>
              <a:gd name="connsiteX124" fmla="*/ 26297 w 475187"/>
              <a:gd name="connsiteY124" fmla="*/ 319450 h 607216"/>
              <a:gd name="connsiteX125" fmla="*/ 9704 w 475187"/>
              <a:gd name="connsiteY125" fmla="*/ 319450 h 607216"/>
              <a:gd name="connsiteX126" fmla="*/ 0 w 475187"/>
              <a:gd name="connsiteY126" fmla="*/ 309761 h 607216"/>
              <a:gd name="connsiteX127" fmla="*/ 9704 w 475187"/>
              <a:gd name="connsiteY127" fmla="*/ 300071 h 607216"/>
              <a:gd name="connsiteX128" fmla="*/ 26297 w 475187"/>
              <a:gd name="connsiteY128" fmla="*/ 300071 h 607216"/>
              <a:gd name="connsiteX129" fmla="*/ 59968 w 475187"/>
              <a:gd name="connsiteY129" fmla="*/ 218683 h 607216"/>
              <a:gd name="connsiteX130" fmla="*/ 48324 w 475187"/>
              <a:gd name="connsiteY130" fmla="*/ 206959 h 607216"/>
              <a:gd name="connsiteX131" fmla="*/ 48324 w 475187"/>
              <a:gd name="connsiteY131" fmla="*/ 193298 h 607216"/>
              <a:gd name="connsiteX132" fmla="*/ 62006 w 475187"/>
              <a:gd name="connsiteY132" fmla="*/ 193298 h 607216"/>
              <a:gd name="connsiteX133" fmla="*/ 73457 w 475187"/>
              <a:gd name="connsiteY133" fmla="*/ 204731 h 607216"/>
              <a:gd name="connsiteX134" fmla="*/ 132358 w 475187"/>
              <a:gd name="connsiteY134" fmla="*/ 145918 h 607216"/>
              <a:gd name="connsiteX135" fmla="*/ 120907 w 475187"/>
              <a:gd name="connsiteY135" fmla="*/ 134485 h 607216"/>
              <a:gd name="connsiteX136" fmla="*/ 120907 w 475187"/>
              <a:gd name="connsiteY136" fmla="*/ 120726 h 607216"/>
              <a:gd name="connsiteX137" fmla="*/ 134686 w 475187"/>
              <a:gd name="connsiteY137" fmla="*/ 120726 h 607216"/>
              <a:gd name="connsiteX138" fmla="*/ 146137 w 475187"/>
              <a:gd name="connsiteY138" fmla="*/ 132159 h 607216"/>
              <a:gd name="connsiteX139" fmla="*/ 205038 w 475187"/>
              <a:gd name="connsiteY139" fmla="*/ 73347 h 607216"/>
              <a:gd name="connsiteX140" fmla="*/ 193588 w 475187"/>
              <a:gd name="connsiteY140" fmla="*/ 61913 h 607216"/>
              <a:gd name="connsiteX141" fmla="*/ 193588 w 475187"/>
              <a:gd name="connsiteY141" fmla="*/ 48252 h 607216"/>
              <a:gd name="connsiteX142" fmla="*/ 207270 w 475187"/>
              <a:gd name="connsiteY142" fmla="*/ 48252 h 607216"/>
              <a:gd name="connsiteX143" fmla="*/ 218914 w 475187"/>
              <a:gd name="connsiteY143" fmla="*/ 59879 h 607216"/>
              <a:gd name="connsiteX144" fmla="*/ 300522 w 475187"/>
              <a:gd name="connsiteY144" fmla="*/ 26161 h 607216"/>
              <a:gd name="connsiteX145" fmla="*/ 300522 w 475187"/>
              <a:gd name="connsiteY145" fmla="*/ 9689 h 607216"/>
              <a:gd name="connsiteX146" fmla="*/ 310225 w 475187"/>
              <a:gd name="connsiteY146" fmla="*/ 0 h 607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475187" h="607216">
                <a:moveTo>
                  <a:pt x="146600" y="271748"/>
                </a:moveTo>
                <a:cubicBezTo>
                  <a:pt x="151959" y="271748"/>
                  <a:pt x="156303" y="276092"/>
                  <a:pt x="156303" y="281451"/>
                </a:cubicBezTo>
                <a:cubicBezTo>
                  <a:pt x="156303" y="286810"/>
                  <a:pt x="151959" y="291154"/>
                  <a:pt x="146600" y="291154"/>
                </a:cubicBezTo>
                <a:cubicBezTo>
                  <a:pt x="141241" y="291154"/>
                  <a:pt x="136897" y="286810"/>
                  <a:pt x="136897" y="281451"/>
                </a:cubicBezTo>
                <a:cubicBezTo>
                  <a:pt x="136897" y="276092"/>
                  <a:pt x="141241" y="271748"/>
                  <a:pt x="146600" y="271748"/>
                </a:cubicBezTo>
                <a:close/>
                <a:moveTo>
                  <a:pt x="265002" y="187107"/>
                </a:moveTo>
                <a:cubicBezTo>
                  <a:pt x="268787" y="183329"/>
                  <a:pt x="274902" y="183329"/>
                  <a:pt x="278688" y="187107"/>
                </a:cubicBezTo>
                <a:cubicBezTo>
                  <a:pt x="282473" y="190884"/>
                  <a:pt x="282473" y="196986"/>
                  <a:pt x="278688" y="200764"/>
                </a:cubicBezTo>
                <a:cubicBezTo>
                  <a:pt x="276649" y="202798"/>
                  <a:pt x="276552" y="204154"/>
                  <a:pt x="276358" y="208416"/>
                </a:cubicBezTo>
                <a:cubicBezTo>
                  <a:pt x="276261" y="213743"/>
                  <a:pt x="275970" y="221686"/>
                  <a:pt x="268399" y="229241"/>
                </a:cubicBezTo>
                <a:cubicBezTo>
                  <a:pt x="260828" y="236796"/>
                  <a:pt x="252869" y="237087"/>
                  <a:pt x="247531" y="237184"/>
                </a:cubicBezTo>
                <a:cubicBezTo>
                  <a:pt x="243260" y="237378"/>
                  <a:pt x="241901" y="237474"/>
                  <a:pt x="239863" y="239509"/>
                </a:cubicBezTo>
                <a:cubicBezTo>
                  <a:pt x="237825" y="241543"/>
                  <a:pt x="237728" y="242899"/>
                  <a:pt x="237533" y="247161"/>
                </a:cubicBezTo>
                <a:cubicBezTo>
                  <a:pt x="237436" y="252488"/>
                  <a:pt x="237145" y="260431"/>
                  <a:pt x="229574" y="267986"/>
                </a:cubicBezTo>
                <a:cubicBezTo>
                  <a:pt x="222004" y="275541"/>
                  <a:pt x="214044" y="275831"/>
                  <a:pt x="208706" y="275928"/>
                </a:cubicBezTo>
                <a:cubicBezTo>
                  <a:pt x="204435" y="276122"/>
                  <a:pt x="203076" y="276219"/>
                  <a:pt x="201038" y="278253"/>
                </a:cubicBezTo>
                <a:cubicBezTo>
                  <a:pt x="199097" y="280190"/>
                  <a:pt x="196670" y="281062"/>
                  <a:pt x="194147" y="281062"/>
                </a:cubicBezTo>
                <a:cubicBezTo>
                  <a:pt x="191720" y="281062"/>
                  <a:pt x="189197" y="280190"/>
                  <a:pt x="187352" y="278253"/>
                </a:cubicBezTo>
                <a:cubicBezTo>
                  <a:pt x="183470" y="274475"/>
                  <a:pt x="183470" y="268373"/>
                  <a:pt x="187352" y="264596"/>
                </a:cubicBezTo>
                <a:cubicBezTo>
                  <a:pt x="194923" y="257040"/>
                  <a:pt x="202882" y="256750"/>
                  <a:pt x="208124" y="256556"/>
                </a:cubicBezTo>
                <a:cubicBezTo>
                  <a:pt x="212491" y="256459"/>
                  <a:pt x="213850" y="256362"/>
                  <a:pt x="215889" y="254328"/>
                </a:cubicBezTo>
                <a:cubicBezTo>
                  <a:pt x="217927" y="252294"/>
                  <a:pt x="218024" y="250938"/>
                  <a:pt x="218121" y="246579"/>
                </a:cubicBezTo>
                <a:cubicBezTo>
                  <a:pt x="218315" y="241349"/>
                  <a:pt x="218509" y="233406"/>
                  <a:pt x="226177" y="225851"/>
                </a:cubicBezTo>
                <a:cubicBezTo>
                  <a:pt x="233748" y="218199"/>
                  <a:pt x="241707" y="218005"/>
                  <a:pt x="246948" y="217812"/>
                </a:cubicBezTo>
                <a:cubicBezTo>
                  <a:pt x="251316" y="217715"/>
                  <a:pt x="252675" y="217618"/>
                  <a:pt x="254713" y="215584"/>
                </a:cubicBezTo>
                <a:cubicBezTo>
                  <a:pt x="256752" y="213550"/>
                  <a:pt x="256849" y="212194"/>
                  <a:pt x="256946" y="207835"/>
                </a:cubicBezTo>
                <a:cubicBezTo>
                  <a:pt x="257140" y="202604"/>
                  <a:pt x="257334" y="194662"/>
                  <a:pt x="265002" y="187107"/>
                </a:cubicBezTo>
                <a:close/>
                <a:moveTo>
                  <a:pt x="328447" y="183329"/>
                </a:moveTo>
                <a:cubicBezTo>
                  <a:pt x="333806" y="183329"/>
                  <a:pt x="338150" y="187658"/>
                  <a:pt x="338150" y="192997"/>
                </a:cubicBezTo>
                <a:cubicBezTo>
                  <a:pt x="338150" y="198336"/>
                  <a:pt x="333806" y="202665"/>
                  <a:pt x="328447" y="202665"/>
                </a:cubicBezTo>
                <a:cubicBezTo>
                  <a:pt x="323088" y="202665"/>
                  <a:pt x="318744" y="198336"/>
                  <a:pt x="318744" y="192997"/>
                </a:cubicBezTo>
                <a:cubicBezTo>
                  <a:pt x="318744" y="187658"/>
                  <a:pt x="323088" y="183329"/>
                  <a:pt x="328447" y="183329"/>
                </a:cubicBezTo>
                <a:close/>
                <a:moveTo>
                  <a:pt x="328447" y="128570"/>
                </a:moveTo>
                <a:cubicBezTo>
                  <a:pt x="333806" y="128570"/>
                  <a:pt x="338150" y="132914"/>
                  <a:pt x="338150" y="138273"/>
                </a:cubicBezTo>
                <a:cubicBezTo>
                  <a:pt x="338150" y="143632"/>
                  <a:pt x="333806" y="147976"/>
                  <a:pt x="328447" y="147976"/>
                </a:cubicBezTo>
                <a:cubicBezTo>
                  <a:pt x="323088" y="147976"/>
                  <a:pt x="318744" y="143632"/>
                  <a:pt x="318744" y="138273"/>
                </a:cubicBezTo>
                <a:cubicBezTo>
                  <a:pt x="318744" y="132914"/>
                  <a:pt x="323088" y="128570"/>
                  <a:pt x="328447" y="128570"/>
                </a:cubicBezTo>
                <a:close/>
                <a:moveTo>
                  <a:pt x="310193" y="64591"/>
                </a:moveTo>
                <a:cubicBezTo>
                  <a:pt x="335871" y="64591"/>
                  <a:pt x="361537" y="74353"/>
                  <a:pt x="381041" y="93877"/>
                </a:cubicBezTo>
                <a:cubicBezTo>
                  <a:pt x="420146" y="132925"/>
                  <a:pt x="420146" y="196486"/>
                  <a:pt x="381041" y="235534"/>
                </a:cubicBezTo>
                <a:lnTo>
                  <a:pt x="235877" y="380582"/>
                </a:lnTo>
                <a:cubicBezTo>
                  <a:pt x="216955" y="399380"/>
                  <a:pt x="191726" y="409844"/>
                  <a:pt x="164945" y="409844"/>
                </a:cubicBezTo>
                <a:cubicBezTo>
                  <a:pt x="138163" y="409844"/>
                  <a:pt x="112934" y="399380"/>
                  <a:pt x="94012" y="380582"/>
                </a:cubicBezTo>
                <a:cubicBezTo>
                  <a:pt x="75091" y="361688"/>
                  <a:pt x="64708" y="336496"/>
                  <a:pt x="64708" y="309754"/>
                </a:cubicBezTo>
                <a:cubicBezTo>
                  <a:pt x="64708" y="283011"/>
                  <a:pt x="75091" y="257819"/>
                  <a:pt x="94012" y="238925"/>
                </a:cubicBezTo>
                <a:lnTo>
                  <a:pt x="211813" y="121297"/>
                </a:lnTo>
                <a:cubicBezTo>
                  <a:pt x="215597" y="117519"/>
                  <a:pt x="221807" y="117519"/>
                  <a:pt x="225591" y="121297"/>
                </a:cubicBezTo>
                <a:cubicBezTo>
                  <a:pt x="229376" y="125076"/>
                  <a:pt x="229376" y="131277"/>
                  <a:pt x="225591" y="135056"/>
                </a:cubicBezTo>
                <a:lnTo>
                  <a:pt x="107791" y="252684"/>
                </a:lnTo>
                <a:cubicBezTo>
                  <a:pt x="92557" y="267896"/>
                  <a:pt x="84115" y="288147"/>
                  <a:pt x="84115" y="309754"/>
                </a:cubicBezTo>
                <a:cubicBezTo>
                  <a:pt x="84115" y="331361"/>
                  <a:pt x="92557" y="351611"/>
                  <a:pt x="107791" y="366824"/>
                </a:cubicBezTo>
                <a:cubicBezTo>
                  <a:pt x="123026" y="382036"/>
                  <a:pt x="143306" y="390465"/>
                  <a:pt x="164945" y="390465"/>
                </a:cubicBezTo>
                <a:cubicBezTo>
                  <a:pt x="186584" y="390465"/>
                  <a:pt x="206864" y="382036"/>
                  <a:pt x="222098" y="366824"/>
                </a:cubicBezTo>
                <a:lnTo>
                  <a:pt x="367359" y="221775"/>
                </a:lnTo>
                <a:cubicBezTo>
                  <a:pt x="398895" y="190285"/>
                  <a:pt x="398895" y="139126"/>
                  <a:pt x="367359" y="107636"/>
                </a:cubicBezTo>
                <a:cubicBezTo>
                  <a:pt x="335823" y="76145"/>
                  <a:pt x="284492" y="76145"/>
                  <a:pt x="253052" y="107636"/>
                </a:cubicBezTo>
                <a:cubicBezTo>
                  <a:pt x="249268" y="111414"/>
                  <a:pt x="243058" y="111414"/>
                  <a:pt x="239273" y="107636"/>
                </a:cubicBezTo>
                <a:cubicBezTo>
                  <a:pt x="235489" y="103857"/>
                  <a:pt x="235489" y="97656"/>
                  <a:pt x="239273" y="93877"/>
                </a:cubicBezTo>
                <a:cubicBezTo>
                  <a:pt x="258825" y="74353"/>
                  <a:pt x="284516" y="64591"/>
                  <a:pt x="310193" y="64591"/>
                </a:cubicBezTo>
                <a:close/>
                <a:moveTo>
                  <a:pt x="310225" y="45248"/>
                </a:moveTo>
                <a:cubicBezTo>
                  <a:pt x="278203" y="45248"/>
                  <a:pt x="248219" y="57650"/>
                  <a:pt x="225610" y="80226"/>
                </a:cubicBezTo>
                <a:lnTo>
                  <a:pt x="80346" y="225272"/>
                </a:lnTo>
                <a:cubicBezTo>
                  <a:pt x="33672" y="271876"/>
                  <a:pt x="33672" y="347645"/>
                  <a:pt x="80346" y="394250"/>
                </a:cubicBezTo>
                <a:cubicBezTo>
                  <a:pt x="102956" y="416825"/>
                  <a:pt x="132940" y="429227"/>
                  <a:pt x="164962" y="429227"/>
                </a:cubicBezTo>
                <a:cubicBezTo>
                  <a:pt x="196887" y="429227"/>
                  <a:pt x="226968" y="416825"/>
                  <a:pt x="249577" y="394250"/>
                </a:cubicBezTo>
                <a:lnTo>
                  <a:pt x="394841" y="249204"/>
                </a:lnTo>
                <a:cubicBezTo>
                  <a:pt x="441515" y="202599"/>
                  <a:pt x="441515" y="126830"/>
                  <a:pt x="394841" y="80226"/>
                </a:cubicBezTo>
                <a:cubicBezTo>
                  <a:pt x="372231" y="57650"/>
                  <a:pt x="342150" y="45248"/>
                  <a:pt x="310225" y="45248"/>
                </a:cubicBezTo>
                <a:close/>
                <a:moveTo>
                  <a:pt x="310225" y="0"/>
                </a:moveTo>
                <a:cubicBezTo>
                  <a:pt x="315562" y="0"/>
                  <a:pt x="319929" y="4360"/>
                  <a:pt x="319929" y="9689"/>
                </a:cubicBezTo>
                <a:lnTo>
                  <a:pt x="319929" y="26161"/>
                </a:lnTo>
                <a:cubicBezTo>
                  <a:pt x="350204" y="28292"/>
                  <a:pt x="378539" y="40016"/>
                  <a:pt x="401439" y="59879"/>
                </a:cubicBezTo>
                <a:lnTo>
                  <a:pt x="413084" y="48252"/>
                </a:lnTo>
                <a:cubicBezTo>
                  <a:pt x="416965" y="44473"/>
                  <a:pt x="423078" y="44473"/>
                  <a:pt x="426863" y="48252"/>
                </a:cubicBezTo>
                <a:cubicBezTo>
                  <a:pt x="430647" y="52030"/>
                  <a:pt x="430647" y="58135"/>
                  <a:pt x="426863" y="61913"/>
                </a:cubicBezTo>
                <a:lnTo>
                  <a:pt x="415219" y="73637"/>
                </a:lnTo>
                <a:cubicBezTo>
                  <a:pt x="435596" y="97085"/>
                  <a:pt x="446852" y="125765"/>
                  <a:pt x="448890" y="155026"/>
                </a:cubicBezTo>
                <a:lnTo>
                  <a:pt x="465483" y="155026"/>
                </a:lnTo>
                <a:cubicBezTo>
                  <a:pt x="470820" y="155026"/>
                  <a:pt x="475187" y="159386"/>
                  <a:pt x="475187" y="164715"/>
                </a:cubicBezTo>
                <a:cubicBezTo>
                  <a:pt x="475187" y="170044"/>
                  <a:pt x="470820" y="174404"/>
                  <a:pt x="465483" y="174404"/>
                </a:cubicBezTo>
                <a:lnTo>
                  <a:pt x="448890" y="174404"/>
                </a:lnTo>
                <a:cubicBezTo>
                  <a:pt x="446852" y="203665"/>
                  <a:pt x="435596" y="232345"/>
                  <a:pt x="415219" y="255792"/>
                </a:cubicBezTo>
                <a:lnTo>
                  <a:pt x="426863" y="267516"/>
                </a:lnTo>
                <a:cubicBezTo>
                  <a:pt x="430647" y="271295"/>
                  <a:pt x="430647" y="277399"/>
                  <a:pt x="426863" y="281178"/>
                </a:cubicBezTo>
                <a:cubicBezTo>
                  <a:pt x="424922" y="283116"/>
                  <a:pt x="422496" y="283988"/>
                  <a:pt x="419973" y="283988"/>
                </a:cubicBezTo>
                <a:cubicBezTo>
                  <a:pt x="417547" y="283988"/>
                  <a:pt x="415024" y="283116"/>
                  <a:pt x="413084" y="281178"/>
                </a:cubicBezTo>
                <a:lnTo>
                  <a:pt x="401730" y="269745"/>
                </a:lnTo>
                <a:lnTo>
                  <a:pt x="342829" y="328557"/>
                </a:lnTo>
                <a:lnTo>
                  <a:pt x="354183" y="339991"/>
                </a:lnTo>
                <a:cubicBezTo>
                  <a:pt x="357967" y="343769"/>
                  <a:pt x="357967" y="349873"/>
                  <a:pt x="354183" y="353749"/>
                </a:cubicBezTo>
                <a:cubicBezTo>
                  <a:pt x="352339" y="355590"/>
                  <a:pt x="349816" y="356559"/>
                  <a:pt x="347390" y="356559"/>
                </a:cubicBezTo>
                <a:cubicBezTo>
                  <a:pt x="344867" y="356559"/>
                  <a:pt x="342441" y="355590"/>
                  <a:pt x="340501" y="353749"/>
                </a:cubicBezTo>
                <a:lnTo>
                  <a:pt x="329050" y="342316"/>
                </a:lnTo>
                <a:lnTo>
                  <a:pt x="270149" y="401129"/>
                </a:lnTo>
                <a:lnTo>
                  <a:pt x="281599" y="412562"/>
                </a:lnTo>
                <a:cubicBezTo>
                  <a:pt x="285384" y="416341"/>
                  <a:pt x="285384" y="422445"/>
                  <a:pt x="281599" y="426224"/>
                </a:cubicBezTo>
                <a:cubicBezTo>
                  <a:pt x="279659" y="428065"/>
                  <a:pt x="277233" y="429033"/>
                  <a:pt x="274710" y="429033"/>
                </a:cubicBezTo>
                <a:cubicBezTo>
                  <a:pt x="272284" y="429033"/>
                  <a:pt x="269761" y="428065"/>
                  <a:pt x="267917" y="426224"/>
                </a:cubicBezTo>
                <a:lnTo>
                  <a:pt x="256176" y="414597"/>
                </a:lnTo>
                <a:cubicBezTo>
                  <a:pt x="233275" y="434459"/>
                  <a:pt x="204941" y="446183"/>
                  <a:pt x="174665" y="448315"/>
                </a:cubicBezTo>
                <a:lnTo>
                  <a:pt x="174665" y="464786"/>
                </a:lnTo>
                <a:cubicBezTo>
                  <a:pt x="174665" y="470115"/>
                  <a:pt x="170299" y="474475"/>
                  <a:pt x="164962" y="474475"/>
                </a:cubicBezTo>
                <a:cubicBezTo>
                  <a:pt x="159625" y="474475"/>
                  <a:pt x="155258" y="470115"/>
                  <a:pt x="155258" y="464786"/>
                </a:cubicBezTo>
                <a:lnTo>
                  <a:pt x="155258" y="448315"/>
                </a:lnTo>
                <a:cubicBezTo>
                  <a:pt x="124983" y="446183"/>
                  <a:pt x="96551" y="434459"/>
                  <a:pt x="73748" y="414597"/>
                </a:cubicBezTo>
                <a:lnTo>
                  <a:pt x="39203" y="449090"/>
                </a:lnTo>
                <a:cubicBezTo>
                  <a:pt x="29984" y="458198"/>
                  <a:pt x="24938" y="470406"/>
                  <a:pt x="24938" y="483292"/>
                </a:cubicBezTo>
                <a:cubicBezTo>
                  <a:pt x="24938" y="496276"/>
                  <a:pt x="29984" y="508387"/>
                  <a:pt x="39203" y="517592"/>
                </a:cubicBezTo>
                <a:cubicBezTo>
                  <a:pt x="48324" y="526700"/>
                  <a:pt x="60551" y="531738"/>
                  <a:pt x="73457" y="531738"/>
                </a:cubicBezTo>
                <a:cubicBezTo>
                  <a:pt x="86459" y="531738"/>
                  <a:pt x="98589" y="526700"/>
                  <a:pt x="107807" y="517592"/>
                </a:cubicBezTo>
                <a:lnTo>
                  <a:pt x="116929" y="508484"/>
                </a:lnTo>
                <a:cubicBezTo>
                  <a:pt x="143420" y="482033"/>
                  <a:pt x="186504" y="482033"/>
                  <a:pt x="212995" y="508484"/>
                </a:cubicBezTo>
                <a:cubicBezTo>
                  <a:pt x="239486" y="534838"/>
                  <a:pt x="239486" y="577955"/>
                  <a:pt x="212995" y="604309"/>
                </a:cubicBezTo>
                <a:cubicBezTo>
                  <a:pt x="211054" y="606247"/>
                  <a:pt x="208628" y="607216"/>
                  <a:pt x="206105" y="607216"/>
                </a:cubicBezTo>
                <a:cubicBezTo>
                  <a:pt x="203679" y="607216"/>
                  <a:pt x="201156" y="606247"/>
                  <a:pt x="199216" y="604309"/>
                </a:cubicBezTo>
                <a:cubicBezTo>
                  <a:pt x="195431" y="600531"/>
                  <a:pt x="195431" y="594426"/>
                  <a:pt x="199216" y="590648"/>
                </a:cubicBezTo>
                <a:cubicBezTo>
                  <a:pt x="218138" y="571754"/>
                  <a:pt x="218138" y="541039"/>
                  <a:pt x="199216" y="522146"/>
                </a:cubicBezTo>
                <a:cubicBezTo>
                  <a:pt x="180391" y="503252"/>
                  <a:pt x="149533" y="503252"/>
                  <a:pt x="130611" y="522146"/>
                </a:cubicBezTo>
                <a:lnTo>
                  <a:pt x="121490" y="531253"/>
                </a:lnTo>
                <a:cubicBezTo>
                  <a:pt x="108681" y="544043"/>
                  <a:pt x="91602" y="551116"/>
                  <a:pt x="73457" y="551116"/>
                </a:cubicBezTo>
                <a:cubicBezTo>
                  <a:pt x="55311" y="551116"/>
                  <a:pt x="38232" y="544043"/>
                  <a:pt x="25424" y="531253"/>
                </a:cubicBezTo>
                <a:cubicBezTo>
                  <a:pt x="12615" y="518464"/>
                  <a:pt x="5531" y="501411"/>
                  <a:pt x="5531" y="483292"/>
                </a:cubicBezTo>
                <a:cubicBezTo>
                  <a:pt x="5531" y="465174"/>
                  <a:pt x="12615" y="448121"/>
                  <a:pt x="25424" y="435331"/>
                </a:cubicBezTo>
                <a:lnTo>
                  <a:pt x="59968" y="400838"/>
                </a:lnTo>
                <a:cubicBezTo>
                  <a:pt x="39591" y="377391"/>
                  <a:pt x="28335" y="348711"/>
                  <a:pt x="26297" y="319450"/>
                </a:cubicBezTo>
                <a:lnTo>
                  <a:pt x="9704" y="319450"/>
                </a:lnTo>
                <a:cubicBezTo>
                  <a:pt x="4367" y="319450"/>
                  <a:pt x="0" y="315090"/>
                  <a:pt x="0" y="309761"/>
                </a:cubicBezTo>
                <a:cubicBezTo>
                  <a:pt x="0" y="304432"/>
                  <a:pt x="4367" y="300071"/>
                  <a:pt x="9704" y="300071"/>
                </a:cubicBezTo>
                <a:lnTo>
                  <a:pt x="26297" y="300071"/>
                </a:lnTo>
                <a:cubicBezTo>
                  <a:pt x="28335" y="270810"/>
                  <a:pt x="39591" y="242131"/>
                  <a:pt x="59968" y="218683"/>
                </a:cubicBezTo>
                <a:lnTo>
                  <a:pt x="48324" y="206959"/>
                </a:lnTo>
                <a:cubicBezTo>
                  <a:pt x="44540" y="203180"/>
                  <a:pt x="44540" y="197076"/>
                  <a:pt x="48324" y="193298"/>
                </a:cubicBezTo>
                <a:cubicBezTo>
                  <a:pt x="52109" y="189519"/>
                  <a:pt x="58222" y="189519"/>
                  <a:pt x="62006" y="193298"/>
                </a:cubicBezTo>
                <a:lnTo>
                  <a:pt x="73457" y="204731"/>
                </a:lnTo>
                <a:lnTo>
                  <a:pt x="132358" y="145918"/>
                </a:lnTo>
                <a:lnTo>
                  <a:pt x="120907" y="134485"/>
                </a:lnTo>
                <a:cubicBezTo>
                  <a:pt x="117123" y="130706"/>
                  <a:pt x="117123" y="124505"/>
                  <a:pt x="120907" y="120726"/>
                </a:cubicBezTo>
                <a:cubicBezTo>
                  <a:pt x="124692" y="116947"/>
                  <a:pt x="130902" y="116947"/>
                  <a:pt x="134686" y="120726"/>
                </a:cubicBezTo>
                <a:lnTo>
                  <a:pt x="146137" y="132159"/>
                </a:lnTo>
                <a:lnTo>
                  <a:pt x="205038" y="73347"/>
                </a:lnTo>
                <a:lnTo>
                  <a:pt x="193588" y="61913"/>
                </a:lnTo>
                <a:cubicBezTo>
                  <a:pt x="189803" y="58135"/>
                  <a:pt x="189803" y="52030"/>
                  <a:pt x="193588" y="48252"/>
                </a:cubicBezTo>
                <a:cubicBezTo>
                  <a:pt x="197372" y="44473"/>
                  <a:pt x="203485" y="44473"/>
                  <a:pt x="207270" y="48252"/>
                </a:cubicBezTo>
                <a:lnTo>
                  <a:pt x="218914" y="59879"/>
                </a:lnTo>
                <a:cubicBezTo>
                  <a:pt x="241815" y="40016"/>
                  <a:pt x="270246" y="28292"/>
                  <a:pt x="300522" y="26161"/>
                </a:cubicBezTo>
                <a:lnTo>
                  <a:pt x="300522" y="9689"/>
                </a:lnTo>
                <a:cubicBezTo>
                  <a:pt x="300522" y="4360"/>
                  <a:pt x="304888" y="0"/>
                  <a:pt x="310225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</p:sp>
      <p:sp>
        <p:nvSpPr>
          <p:cNvPr id="23" name="dna_268701">
            <a:extLst>
              <a:ext uri="{FF2B5EF4-FFF2-40B4-BE49-F238E27FC236}">
                <a16:creationId xmlns:a16="http://schemas.microsoft.com/office/drawing/2014/main" id="{A045B5D8-736D-6147-8DBC-DC039B1DA416}"/>
              </a:ext>
            </a:extLst>
          </p:cNvPr>
          <p:cNvSpPr>
            <a:spLocks noChangeAspect="1"/>
          </p:cNvSpPr>
          <p:nvPr/>
        </p:nvSpPr>
        <p:spPr bwMode="auto">
          <a:xfrm>
            <a:off x="6671782" y="1115183"/>
            <a:ext cx="352148" cy="338890"/>
          </a:xfrm>
          <a:custGeom>
            <a:avLst/>
            <a:gdLst>
              <a:gd name="T0" fmla="*/ 6776 w 6878"/>
              <a:gd name="T1" fmla="*/ 1795 h 6878"/>
              <a:gd name="T2" fmla="*/ 6404 w 6878"/>
              <a:gd name="T3" fmla="*/ 1795 h 6878"/>
              <a:gd name="T4" fmla="*/ 6159 w 6878"/>
              <a:gd name="T5" fmla="*/ 1964 h 6878"/>
              <a:gd name="T6" fmla="*/ 4915 w 6878"/>
              <a:gd name="T7" fmla="*/ 719 h 6878"/>
              <a:gd name="T8" fmla="*/ 5084 w 6878"/>
              <a:gd name="T9" fmla="*/ 474 h 6878"/>
              <a:gd name="T10" fmla="*/ 5084 w 6878"/>
              <a:gd name="T11" fmla="*/ 103 h 6878"/>
              <a:gd name="T12" fmla="*/ 4712 w 6878"/>
              <a:gd name="T13" fmla="*/ 103 h 6878"/>
              <a:gd name="T14" fmla="*/ 4272 w 6878"/>
              <a:gd name="T15" fmla="*/ 1967 h 6878"/>
              <a:gd name="T16" fmla="*/ 1967 w 6878"/>
              <a:gd name="T17" fmla="*/ 4272 h 6878"/>
              <a:gd name="T18" fmla="*/ 103 w 6878"/>
              <a:gd name="T19" fmla="*/ 4712 h 6878"/>
              <a:gd name="T20" fmla="*/ 103 w 6878"/>
              <a:gd name="T21" fmla="*/ 5084 h 6878"/>
              <a:gd name="T22" fmla="*/ 474 w 6878"/>
              <a:gd name="T23" fmla="*/ 5084 h 6878"/>
              <a:gd name="T24" fmla="*/ 719 w 6878"/>
              <a:gd name="T25" fmla="*/ 4915 h 6878"/>
              <a:gd name="T26" fmla="*/ 1964 w 6878"/>
              <a:gd name="T27" fmla="*/ 6159 h 6878"/>
              <a:gd name="T28" fmla="*/ 1795 w 6878"/>
              <a:gd name="T29" fmla="*/ 6404 h 6878"/>
              <a:gd name="T30" fmla="*/ 1795 w 6878"/>
              <a:gd name="T31" fmla="*/ 6776 h 6878"/>
              <a:gd name="T32" fmla="*/ 2166 w 6878"/>
              <a:gd name="T33" fmla="*/ 6776 h 6878"/>
              <a:gd name="T34" fmla="*/ 2607 w 6878"/>
              <a:gd name="T35" fmla="*/ 4912 h 6878"/>
              <a:gd name="T36" fmla="*/ 4912 w 6878"/>
              <a:gd name="T37" fmla="*/ 2607 h 6878"/>
              <a:gd name="T38" fmla="*/ 6776 w 6878"/>
              <a:gd name="T39" fmla="*/ 2166 h 6878"/>
              <a:gd name="T40" fmla="*/ 6776 w 6878"/>
              <a:gd name="T41" fmla="*/ 1795 h 6878"/>
              <a:gd name="T42" fmla="*/ 2104 w 6878"/>
              <a:gd name="T43" fmla="*/ 5557 h 6878"/>
              <a:gd name="T44" fmla="*/ 1322 w 6878"/>
              <a:gd name="T45" fmla="*/ 4775 h 6878"/>
              <a:gd name="T46" fmla="*/ 2064 w 6878"/>
              <a:gd name="T47" fmla="*/ 4816 h 6878"/>
              <a:gd name="T48" fmla="*/ 2104 w 6878"/>
              <a:gd name="T49" fmla="*/ 5557 h 6878"/>
              <a:gd name="T50" fmla="*/ 2511 w 6878"/>
              <a:gd name="T51" fmla="*/ 4368 h 6878"/>
              <a:gd name="T52" fmla="*/ 2470 w 6878"/>
              <a:gd name="T53" fmla="*/ 3626 h 6878"/>
              <a:gd name="T54" fmla="*/ 3252 w 6878"/>
              <a:gd name="T55" fmla="*/ 4409 h 6878"/>
              <a:gd name="T56" fmla="*/ 2511 w 6878"/>
              <a:gd name="T57" fmla="*/ 4368 h 6878"/>
              <a:gd name="T58" fmla="*/ 3855 w 6878"/>
              <a:gd name="T59" fmla="*/ 4269 h 6878"/>
              <a:gd name="T60" fmla="*/ 2610 w 6878"/>
              <a:gd name="T61" fmla="*/ 3024 h 6878"/>
              <a:gd name="T62" fmla="*/ 3024 w 6878"/>
              <a:gd name="T63" fmla="*/ 2610 h 6878"/>
              <a:gd name="T64" fmla="*/ 4268 w 6878"/>
              <a:gd name="T65" fmla="*/ 3855 h 6878"/>
              <a:gd name="T66" fmla="*/ 3855 w 6878"/>
              <a:gd name="T67" fmla="*/ 4269 h 6878"/>
              <a:gd name="T68" fmla="*/ 4409 w 6878"/>
              <a:gd name="T69" fmla="*/ 3252 h 6878"/>
              <a:gd name="T70" fmla="*/ 3626 w 6878"/>
              <a:gd name="T71" fmla="*/ 2470 h 6878"/>
              <a:gd name="T72" fmla="*/ 4368 w 6878"/>
              <a:gd name="T73" fmla="*/ 2511 h 6878"/>
              <a:gd name="T74" fmla="*/ 4409 w 6878"/>
              <a:gd name="T75" fmla="*/ 3252 h 6878"/>
              <a:gd name="T76" fmla="*/ 4816 w 6878"/>
              <a:gd name="T77" fmla="*/ 2063 h 6878"/>
              <a:gd name="T78" fmla="*/ 4775 w 6878"/>
              <a:gd name="T79" fmla="*/ 1322 h 6878"/>
              <a:gd name="T80" fmla="*/ 5557 w 6878"/>
              <a:gd name="T81" fmla="*/ 2104 h 6878"/>
              <a:gd name="T82" fmla="*/ 4816 w 6878"/>
              <a:gd name="T83" fmla="*/ 2063 h 6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878" h="6878">
                <a:moveTo>
                  <a:pt x="6776" y="1795"/>
                </a:moveTo>
                <a:cubicBezTo>
                  <a:pt x="6673" y="1692"/>
                  <a:pt x="6507" y="1692"/>
                  <a:pt x="6404" y="1795"/>
                </a:cubicBezTo>
                <a:cubicBezTo>
                  <a:pt x="6334" y="1865"/>
                  <a:pt x="6250" y="1920"/>
                  <a:pt x="6159" y="1964"/>
                </a:cubicBezTo>
                <a:lnTo>
                  <a:pt x="4915" y="719"/>
                </a:lnTo>
                <a:cubicBezTo>
                  <a:pt x="4958" y="628"/>
                  <a:pt x="5013" y="545"/>
                  <a:pt x="5084" y="474"/>
                </a:cubicBezTo>
                <a:cubicBezTo>
                  <a:pt x="5186" y="372"/>
                  <a:pt x="5186" y="205"/>
                  <a:pt x="5084" y="103"/>
                </a:cubicBezTo>
                <a:cubicBezTo>
                  <a:pt x="4981" y="0"/>
                  <a:pt x="4815" y="0"/>
                  <a:pt x="4712" y="103"/>
                </a:cubicBezTo>
                <a:cubicBezTo>
                  <a:pt x="4250" y="565"/>
                  <a:pt x="4195" y="1319"/>
                  <a:pt x="4272" y="1967"/>
                </a:cubicBezTo>
                <a:cubicBezTo>
                  <a:pt x="2645" y="1775"/>
                  <a:pt x="1759" y="2516"/>
                  <a:pt x="1967" y="4272"/>
                </a:cubicBezTo>
                <a:cubicBezTo>
                  <a:pt x="1319" y="4195"/>
                  <a:pt x="565" y="4250"/>
                  <a:pt x="103" y="4712"/>
                </a:cubicBezTo>
                <a:cubicBezTo>
                  <a:pt x="0" y="4815"/>
                  <a:pt x="0" y="4981"/>
                  <a:pt x="103" y="5084"/>
                </a:cubicBezTo>
                <a:cubicBezTo>
                  <a:pt x="205" y="5186"/>
                  <a:pt x="372" y="5186"/>
                  <a:pt x="474" y="5084"/>
                </a:cubicBezTo>
                <a:cubicBezTo>
                  <a:pt x="545" y="5013"/>
                  <a:pt x="628" y="4958"/>
                  <a:pt x="719" y="4915"/>
                </a:cubicBezTo>
                <a:lnTo>
                  <a:pt x="1964" y="6159"/>
                </a:lnTo>
                <a:cubicBezTo>
                  <a:pt x="1920" y="6252"/>
                  <a:pt x="1865" y="6335"/>
                  <a:pt x="1795" y="6404"/>
                </a:cubicBezTo>
                <a:cubicBezTo>
                  <a:pt x="1692" y="6507"/>
                  <a:pt x="1692" y="6673"/>
                  <a:pt x="1795" y="6776"/>
                </a:cubicBezTo>
                <a:cubicBezTo>
                  <a:pt x="1897" y="6878"/>
                  <a:pt x="2064" y="6878"/>
                  <a:pt x="2166" y="6776"/>
                </a:cubicBezTo>
                <a:cubicBezTo>
                  <a:pt x="2629" y="6314"/>
                  <a:pt x="2684" y="5560"/>
                  <a:pt x="2607" y="4912"/>
                </a:cubicBezTo>
                <a:cubicBezTo>
                  <a:pt x="4234" y="5104"/>
                  <a:pt x="5119" y="4363"/>
                  <a:pt x="4912" y="2607"/>
                </a:cubicBezTo>
                <a:cubicBezTo>
                  <a:pt x="5558" y="2684"/>
                  <a:pt x="6313" y="2629"/>
                  <a:pt x="6776" y="2166"/>
                </a:cubicBezTo>
                <a:cubicBezTo>
                  <a:pt x="6878" y="2064"/>
                  <a:pt x="6878" y="1897"/>
                  <a:pt x="6776" y="1795"/>
                </a:cubicBezTo>
                <a:close/>
                <a:moveTo>
                  <a:pt x="2104" y="5557"/>
                </a:moveTo>
                <a:lnTo>
                  <a:pt x="1322" y="4775"/>
                </a:lnTo>
                <a:cubicBezTo>
                  <a:pt x="1567" y="4758"/>
                  <a:pt x="1827" y="4777"/>
                  <a:pt x="2064" y="4816"/>
                </a:cubicBezTo>
                <a:cubicBezTo>
                  <a:pt x="2097" y="5011"/>
                  <a:pt x="2123" y="5283"/>
                  <a:pt x="2104" y="5557"/>
                </a:cubicBezTo>
                <a:close/>
                <a:moveTo>
                  <a:pt x="2511" y="4368"/>
                </a:moveTo>
                <a:cubicBezTo>
                  <a:pt x="2472" y="4129"/>
                  <a:pt x="2454" y="3869"/>
                  <a:pt x="2470" y="3626"/>
                </a:cubicBezTo>
                <a:lnTo>
                  <a:pt x="3252" y="4409"/>
                </a:lnTo>
                <a:cubicBezTo>
                  <a:pt x="3008" y="4425"/>
                  <a:pt x="2748" y="4406"/>
                  <a:pt x="2511" y="4368"/>
                </a:cubicBezTo>
                <a:close/>
                <a:moveTo>
                  <a:pt x="3855" y="4269"/>
                </a:moveTo>
                <a:lnTo>
                  <a:pt x="2610" y="3024"/>
                </a:lnTo>
                <a:cubicBezTo>
                  <a:pt x="2700" y="2835"/>
                  <a:pt x="2826" y="2704"/>
                  <a:pt x="3024" y="2610"/>
                </a:cubicBezTo>
                <a:lnTo>
                  <a:pt x="4268" y="3855"/>
                </a:lnTo>
                <a:cubicBezTo>
                  <a:pt x="4179" y="4043"/>
                  <a:pt x="4053" y="4174"/>
                  <a:pt x="3855" y="4269"/>
                </a:cubicBezTo>
                <a:close/>
                <a:moveTo>
                  <a:pt x="4409" y="3252"/>
                </a:moveTo>
                <a:lnTo>
                  <a:pt x="3626" y="2470"/>
                </a:lnTo>
                <a:cubicBezTo>
                  <a:pt x="3871" y="2454"/>
                  <a:pt x="4130" y="2472"/>
                  <a:pt x="4368" y="2511"/>
                </a:cubicBezTo>
                <a:cubicBezTo>
                  <a:pt x="4407" y="2749"/>
                  <a:pt x="4425" y="3010"/>
                  <a:pt x="4409" y="3252"/>
                </a:cubicBezTo>
                <a:close/>
                <a:moveTo>
                  <a:pt x="4816" y="2063"/>
                </a:moveTo>
                <a:cubicBezTo>
                  <a:pt x="4777" y="1824"/>
                  <a:pt x="4758" y="1564"/>
                  <a:pt x="4775" y="1322"/>
                </a:cubicBezTo>
                <a:lnTo>
                  <a:pt x="5557" y="2104"/>
                </a:lnTo>
                <a:cubicBezTo>
                  <a:pt x="5313" y="2120"/>
                  <a:pt x="5053" y="2102"/>
                  <a:pt x="4816" y="2063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</p:sp>
      <p:sp>
        <p:nvSpPr>
          <p:cNvPr id="24" name="medicine-pill_65587">
            <a:extLst>
              <a:ext uri="{FF2B5EF4-FFF2-40B4-BE49-F238E27FC236}">
                <a16:creationId xmlns:a16="http://schemas.microsoft.com/office/drawing/2014/main" id="{CC781A10-3813-914B-8D98-7290C224DB42}"/>
              </a:ext>
            </a:extLst>
          </p:cNvPr>
          <p:cNvSpPr>
            <a:spLocks noChangeAspect="1"/>
          </p:cNvSpPr>
          <p:nvPr/>
        </p:nvSpPr>
        <p:spPr bwMode="auto">
          <a:xfrm>
            <a:off x="5631449" y="379222"/>
            <a:ext cx="352148" cy="329421"/>
          </a:xfrm>
          <a:custGeom>
            <a:avLst/>
            <a:gdLst>
              <a:gd name="T0" fmla="*/ 5024 w 5486"/>
              <a:gd name="T1" fmla="*/ 463 h 5333"/>
              <a:gd name="T2" fmla="*/ 3907 w 5486"/>
              <a:gd name="T3" fmla="*/ 0 h 5333"/>
              <a:gd name="T4" fmla="*/ 2790 w 5486"/>
              <a:gd name="T5" fmla="*/ 463 h 5333"/>
              <a:gd name="T6" fmla="*/ 616 w 5486"/>
              <a:gd name="T7" fmla="*/ 2636 h 5333"/>
              <a:gd name="T8" fmla="*/ 616 w 5486"/>
              <a:gd name="T9" fmla="*/ 4870 h 5333"/>
              <a:gd name="T10" fmla="*/ 1733 w 5486"/>
              <a:gd name="T11" fmla="*/ 5333 h 5333"/>
              <a:gd name="T12" fmla="*/ 2850 w 5486"/>
              <a:gd name="T13" fmla="*/ 4870 h 5333"/>
              <a:gd name="T14" fmla="*/ 5024 w 5486"/>
              <a:gd name="T15" fmla="*/ 2696 h 5333"/>
              <a:gd name="T16" fmla="*/ 5486 w 5486"/>
              <a:gd name="T17" fmla="*/ 1579 h 5333"/>
              <a:gd name="T18" fmla="*/ 5024 w 5486"/>
              <a:gd name="T19" fmla="*/ 463 h 5333"/>
              <a:gd name="T20" fmla="*/ 2702 w 5486"/>
              <a:gd name="T21" fmla="*/ 4723 h 5333"/>
              <a:gd name="T22" fmla="*/ 1733 w 5486"/>
              <a:gd name="T23" fmla="*/ 5124 h 5333"/>
              <a:gd name="T24" fmla="*/ 764 w 5486"/>
              <a:gd name="T25" fmla="*/ 4723 h 5333"/>
              <a:gd name="T26" fmla="*/ 764 w 5486"/>
              <a:gd name="T27" fmla="*/ 2784 h 5333"/>
              <a:gd name="T28" fmla="*/ 1851 w 5486"/>
              <a:gd name="T29" fmla="*/ 1697 h 5333"/>
              <a:gd name="T30" fmla="*/ 3000 w 5486"/>
              <a:gd name="T31" fmla="*/ 560 h 5333"/>
              <a:gd name="T32" fmla="*/ 3052 w 5486"/>
              <a:gd name="T33" fmla="*/ 524 h 5333"/>
              <a:gd name="T34" fmla="*/ 3269 w 5486"/>
              <a:gd name="T35" fmla="*/ 399 h 5333"/>
              <a:gd name="T36" fmla="*/ 3726 w 5486"/>
              <a:gd name="T37" fmla="*/ 278 h 5333"/>
              <a:gd name="T38" fmla="*/ 3945 w 5486"/>
              <a:gd name="T39" fmla="*/ 282 h 5333"/>
              <a:gd name="T40" fmla="*/ 3997 w 5486"/>
              <a:gd name="T41" fmla="*/ 289 h 5333"/>
              <a:gd name="T42" fmla="*/ 4047 w 5486"/>
              <a:gd name="T43" fmla="*/ 298 h 5333"/>
              <a:gd name="T44" fmla="*/ 4096 w 5486"/>
              <a:gd name="T45" fmla="*/ 309 h 5333"/>
              <a:gd name="T46" fmla="*/ 4144 w 5486"/>
              <a:gd name="T47" fmla="*/ 321 h 5333"/>
              <a:gd name="T48" fmla="*/ 4190 w 5486"/>
              <a:gd name="T49" fmla="*/ 335 h 5333"/>
              <a:gd name="T50" fmla="*/ 4234 w 5486"/>
              <a:gd name="T51" fmla="*/ 351 h 5333"/>
              <a:gd name="T52" fmla="*/ 4318 w 5486"/>
              <a:gd name="T53" fmla="*/ 384 h 5333"/>
              <a:gd name="T54" fmla="*/ 4357 w 5486"/>
              <a:gd name="T55" fmla="*/ 403 h 5333"/>
              <a:gd name="T56" fmla="*/ 4394 w 5486"/>
              <a:gd name="T57" fmla="*/ 422 h 5333"/>
              <a:gd name="T58" fmla="*/ 4430 w 5486"/>
              <a:gd name="T59" fmla="*/ 442 h 5333"/>
              <a:gd name="T60" fmla="*/ 4447 w 5486"/>
              <a:gd name="T61" fmla="*/ 451 h 5333"/>
              <a:gd name="T62" fmla="*/ 4463 w 5486"/>
              <a:gd name="T63" fmla="*/ 462 h 5333"/>
              <a:gd name="T64" fmla="*/ 4678 w 5486"/>
              <a:gd name="T65" fmla="*/ 616 h 5333"/>
              <a:gd name="T66" fmla="*/ 4812 w 5486"/>
              <a:gd name="T67" fmla="*/ 738 h 5333"/>
              <a:gd name="T68" fmla="*/ 4840 w 5486"/>
              <a:gd name="T69" fmla="*/ 786 h 5333"/>
              <a:gd name="T70" fmla="*/ 4781 w 5486"/>
              <a:gd name="T71" fmla="*/ 752 h 5333"/>
              <a:gd name="T72" fmla="*/ 4647 w 5486"/>
              <a:gd name="T73" fmla="*/ 657 h 5333"/>
              <a:gd name="T74" fmla="*/ 4423 w 5486"/>
              <a:gd name="T75" fmla="*/ 539 h 5333"/>
              <a:gd name="T76" fmla="*/ 4115 w 5486"/>
              <a:gd name="T77" fmla="*/ 449 h 5333"/>
              <a:gd name="T78" fmla="*/ 3935 w 5486"/>
              <a:gd name="T79" fmla="*/ 433 h 5333"/>
              <a:gd name="T80" fmla="*/ 3745 w 5486"/>
              <a:gd name="T81" fmla="*/ 447 h 5333"/>
              <a:gd name="T82" fmla="*/ 3358 w 5486"/>
              <a:gd name="T83" fmla="*/ 578 h 5333"/>
              <a:gd name="T84" fmla="*/ 3174 w 5486"/>
              <a:gd name="T85" fmla="*/ 695 h 5333"/>
              <a:gd name="T86" fmla="*/ 2026 w 5486"/>
              <a:gd name="T87" fmla="*/ 1808 h 5333"/>
              <a:gd name="T88" fmla="*/ 2031 w 5486"/>
              <a:gd name="T89" fmla="*/ 1879 h 5333"/>
              <a:gd name="T90" fmla="*/ 3761 w 5486"/>
              <a:gd name="T91" fmla="*/ 3607 h 5333"/>
              <a:gd name="T92" fmla="*/ 3764 w 5486"/>
              <a:gd name="T93" fmla="*/ 3661 h 5333"/>
              <a:gd name="T94" fmla="*/ 2702 w 5486"/>
              <a:gd name="T95" fmla="*/ 4723 h 5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486" h="5333">
                <a:moveTo>
                  <a:pt x="5024" y="463"/>
                </a:moveTo>
                <a:cubicBezTo>
                  <a:pt x="4725" y="164"/>
                  <a:pt x="4329" y="0"/>
                  <a:pt x="3907" y="0"/>
                </a:cubicBezTo>
                <a:cubicBezTo>
                  <a:pt x="3485" y="0"/>
                  <a:pt x="3088" y="164"/>
                  <a:pt x="2790" y="463"/>
                </a:cubicBezTo>
                <a:lnTo>
                  <a:pt x="616" y="2636"/>
                </a:lnTo>
                <a:cubicBezTo>
                  <a:pt x="0" y="3252"/>
                  <a:pt x="0" y="4254"/>
                  <a:pt x="616" y="4870"/>
                </a:cubicBezTo>
                <a:cubicBezTo>
                  <a:pt x="915" y="5168"/>
                  <a:pt x="1311" y="5333"/>
                  <a:pt x="1733" y="5333"/>
                </a:cubicBezTo>
                <a:cubicBezTo>
                  <a:pt x="2155" y="5333"/>
                  <a:pt x="2551" y="5168"/>
                  <a:pt x="2850" y="4870"/>
                </a:cubicBezTo>
                <a:lnTo>
                  <a:pt x="5024" y="2696"/>
                </a:lnTo>
                <a:cubicBezTo>
                  <a:pt x="5322" y="2398"/>
                  <a:pt x="5486" y="2001"/>
                  <a:pt x="5486" y="1579"/>
                </a:cubicBezTo>
                <a:cubicBezTo>
                  <a:pt x="5486" y="1157"/>
                  <a:pt x="5322" y="761"/>
                  <a:pt x="5024" y="463"/>
                </a:cubicBezTo>
                <a:moveTo>
                  <a:pt x="2702" y="4723"/>
                </a:moveTo>
                <a:cubicBezTo>
                  <a:pt x="2443" y="4982"/>
                  <a:pt x="2099" y="5124"/>
                  <a:pt x="1733" y="5124"/>
                </a:cubicBezTo>
                <a:cubicBezTo>
                  <a:pt x="1367" y="5124"/>
                  <a:pt x="1023" y="4982"/>
                  <a:pt x="764" y="4723"/>
                </a:cubicBezTo>
                <a:cubicBezTo>
                  <a:pt x="229" y="4188"/>
                  <a:pt x="229" y="3318"/>
                  <a:pt x="764" y="2784"/>
                </a:cubicBezTo>
                <a:lnTo>
                  <a:pt x="1851" y="1697"/>
                </a:lnTo>
                <a:cubicBezTo>
                  <a:pt x="1851" y="1697"/>
                  <a:pt x="2983" y="573"/>
                  <a:pt x="3000" y="560"/>
                </a:cubicBezTo>
                <a:cubicBezTo>
                  <a:pt x="3017" y="548"/>
                  <a:pt x="3035" y="536"/>
                  <a:pt x="3052" y="524"/>
                </a:cubicBezTo>
                <a:cubicBezTo>
                  <a:pt x="3121" y="476"/>
                  <a:pt x="3194" y="434"/>
                  <a:pt x="3269" y="399"/>
                </a:cubicBezTo>
                <a:cubicBezTo>
                  <a:pt x="3418" y="329"/>
                  <a:pt x="3576" y="290"/>
                  <a:pt x="3726" y="278"/>
                </a:cubicBezTo>
                <a:cubicBezTo>
                  <a:pt x="3801" y="274"/>
                  <a:pt x="3875" y="275"/>
                  <a:pt x="3945" y="282"/>
                </a:cubicBezTo>
                <a:cubicBezTo>
                  <a:pt x="3962" y="285"/>
                  <a:pt x="3979" y="287"/>
                  <a:pt x="3997" y="289"/>
                </a:cubicBezTo>
                <a:cubicBezTo>
                  <a:pt x="4014" y="292"/>
                  <a:pt x="4031" y="295"/>
                  <a:pt x="4047" y="298"/>
                </a:cubicBezTo>
                <a:cubicBezTo>
                  <a:pt x="4064" y="301"/>
                  <a:pt x="4080" y="305"/>
                  <a:pt x="4096" y="309"/>
                </a:cubicBezTo>
                <a:cubicBezTo>
                  <a:pt x="4112" y="313"/>
                  <a:pt x="4128" y="316"/>
                  <a:pt x="4144" y="321"/>
                </a:cubicBezTo>
                <a:cubicBezTo>
                  <a:pt x="4159" y="326"/>
                  <a:pt x="4175" y="330"/>
                  <a:pt x="4190" y="335"/>
                </a:cubicBezTo>
                <a:cubicBezTo>
                  <a:pt x="4205" y="340"/>
                  <a:pt x="4219" y="345"/>
                  <a:pt x="4234" y="351"/>
                </a:cubicBezTo>
                <a:cubicBezTo>
                  <a:pt x="4263" y="360"/>
                  <a:pt x="4291" y="373"/>
                  <a:pt x="4318" y="384"/>
                </a:cubicBezTo>
                <a:cubicBezTo>
                  <a:pt x="4331" y="390"/>
                  <a:pt x="4344" y="397"/>
                  <a:pt x="4357" y="403"/>
                </a:cubicBezTo>
                <a:cubicBezTo>
                  <a:pt x="4369" y="409"/>
                  <a:pt x="4382" y="415"/>
                  <a:pt x="4394" y="422"/>
                </a:cubicBezTo>
                <a:cubicBezTo>
                  <a:pt x="4406" y="428"/>
                  <a:pt x="4418" y="435"/>
                  <a:pt x="4430" y="442"/>
                </a:cubicBezTo>
                <a:cubicBezTo>
                  <a:pt x="4435" y="445"/>
                  <a:pt x="4441" y="448"/>
                  <a:pt x="4447" y="451"/>
                </a:cubicBezTo>
                <a:cubicBezTo>
                  <a:pt x="4452" y="455"/>
                  <a:pt x="4458" y="458"/>
                  <a:pt x="4463" y="462"/>
                </a:cubicBezTo>
                <a:cubicBezTo>
                  <a:pt x="4551" y="516"/>
                  <a:pt x="4622" y="570"/>
                  <a:pt x="4678" y="616"/>
                </a:cubicBezTo>
                <a:cubicBezTo>
                  <a:pt x="4751" y="676"/>
                  <a:pt x="4786" y="709"/>
                  <a:pt x="4812" y="738"/>
                </a:cubicBezTo>
                <a:cubicBezTo>
                  <a:pt x="4824" y="753"/>
                  <a:pt x="4846" y="779"/>
                  <a:pt x="4840" y="786"/>
                </a:cubicBezTo>
                <a:cubicBezTo>
                  <a:pt x="4834" y="792"/>
                  <a:pt x="4811" y="776"/>
                  <a:pt x="4781" y="752"/>
                </a:cubicBezTo>
                <a:cubicBezTo>
                  <a:pt x="4750" y="728"/>
                  <a:pt x="4707" y="695"/>
                  <a:pt x="4647" y="657"/>
                </a:cubicBezTo>
                <a:cubicBezTo>
                  <a:pt x="4587" y="619"/>
                  <a:pt x="4513" y="577"/>
                  <a:pt x="4423" y="539"/>
                </a:cubicBezTo>
                <a:cubicBezTo>
                  <a:pt x="4334" y="500"/>
                  <a:pt x="4230" y="467"/>
                  <a:pt x="4115" y="449"/>
                </a:cubicBezTo>
                <a:cubicBezTo>
                  <a:pt x="4058" y="440"/>
                  <a:pt x="3998" y="433"/>
                  <a:pt x="3935" y="433"/>
                </a:cubicBezTo>
                <a:cubicBezTo>
                  <a:pt x="3873" y="433"/>
                  <a:pt x="3809" y="437"/>
                  <a:pt x="3745" y="447"/>
                </a:cubicBezTo>
                <a:cubicBezTo>
                  <a:pt x="3615" y="468"/>
                  <a:pt x="3483" y="511"/>
                  <a:pt x="3358" y="578"/>
                </a:cubicBezTo>
                <a:cubicBezTo>
                  <a:pt x="3295" y="612"/>
                  <a:pt x="3233" y="651"/>
                  <a:pt x="3174" y="695"/>
                </a:cubicBezTo>
                <a:cubicBezTo>
                  <a:pt x="3160" y="706"/>
                  <a:pt x="2084" y="1749"/>
                  <a:pt x="2026" y="1808"/>
                </a:cubicBezTo>
                <a:cubicBezTo>
                  <a:pt x="2005" y="1830"/>
                  <a:pt x="2006" y="1854"/>
                  <a:pt x="2031" y="1879"/>
                </a:cubicBezTo>
                <a:cubicBezTo>
                  <a:pt x="2436" y="2284"/>
                  <a:pt x="3567" y="3413"/>
                  <a:pt x="3761" y="3607"/>
                </a:cubicBezTo>
                <a:cubicBezTo>
                  <a:pt x="3779" y="3626"/>
                  <a:pt x="3784" y="3641"/>
                  <a:pt x="3764" y="3661"/>
                </a:cubicBezTo>
                <a:cubicBezTo>
                  <a:pt x="3425" y="4002"/>
                  <a:pt x="2702" y="4723"/>
                  <a:pt x="2702" y="4723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</p:sp>
      <p:sp>
        <p:nvSpPr>
          <p:cNvPr id="25" name="iconfont-10952-5213407">
            <a:extLst>
              <a:ext uri="{FF2B5EF4-FFF2-40B4-BE49-F238E27FC236}">
                <a16:creationId xmlns:a16="http://schemas.microsoft.com/office/drawing/2014/main" id="{69687E91-2E2C-F143-A926-8E6C5115D7B1}"/>
              </a:ext>
            </a:extLst>
          </p:cNvPr>
          <p:cNvSpPr>
            <a:spLocks noChangeAspect="1"/>
          </p:cNvSpPr>
          <p:nvPr/>
        </p:nvSpPr>
        <p:spPr bwMode="auto">
          <a:xfrm>
            <a:off x="6540090" y="364554"/>
            <a:ext cx="352148" cy="339304"/>
          </a:xfrm>
          <a:custGeom>
            <a:avLst/>
            <a:gdLst>
              <a:gd name="T0" fmla="*/ 9855 w 12936"/>
              <a:gd name="T1" fmla="*/ 2618 h 12932"/>
              <a:gd name="T2" fmla="*/ 9582 w 12936"/>
              <a:gd name="T3" fmla="*/ 2882 h 12932"/>
              <a:gd name="T4" fmla="*/ 10323 w 12936"/>
              <a:gd name="T5" fmla="*/ 2602 h 12932"/>
              <a:gd name="T6" fmla="*/ 10002 w 12936"/>
              <a:gd name="T7" fmla="*/ 2930 h 12932"/>
              <a:gd name="T8" fmla="*/ 2257 w 12936"/>
              <a:gd name="T9" fmla="*/ 11748 h 12932"/>
              <a:gd name="T10" fmla="*/ 5362 w 12936"/>
              <a:gd name="T11" fmla="*/ 4498 h 12932"/>
              <a:gd name="T12" fmla="*/ 12688 w 12936"/>
              <a:gd name="T13" fmla="*/ 2646 h 12932"/>
              <a:gd name="T14" fmla="*/ 2418 w 12936"/>
              <a:gd name="T15" fmla="*/ 11591 h 12932"/>
              <a:gd name="T16" fmla="*/ 8264 w 12936"/>
              <a:gd name="T17" fmla="*/ 7161 h 12932"/>
              <a:gd name="T18" fmla="*/ 9972 w 12936"/>
              <a:gd name="T19" fmla="*/ 558 h 12932"/>
              <a:gd name="T20" fmla="*/ 4735 w 12936"/>
              <a:gd name="T21" fmla="*/ 6792 h 12932"/>
              <a:gd name="T22" fmla="*/ 296 w 12936"/>
              <a:gd name="T23" fmla="*/ 12636 h 12932"/>
              <a:gd name="T24" fmla="*/ 11088 w 12936"/>
              <a:gd name="T25" fmla="*/ 2491 h 12932"/>
              <a:gd name="T26" fmla="*/ 6357 w 12936"/>
              <a:gd name="T27" fmla="*/ 5928 h 12932"/>
              <a:gd name="T28" fmla="*/ 11088 w 12936"/>
              <a:gd name="T29" fmla="*/ 2491 h 12932"/>
              <a:gd name="T30" fmla="*/ 8965 w 12936"/>
              <a:gd name="T31" fmla="*/ 3918 h 12932"/>
              <a:gd name="T32" fmla="*/ 8962 w 12936"/>
              <a:gd name="T33" fmla="*/ 3955 h 12932"/>
              <a:gd name="T34" fmla="*/ 8577 w 12936"/>
              <a:gd name="T35" fmla="*/ 4231 h 12932"/>
              <a:gd name="T36" fmla="*/ 8508 w 12936"/>
              <a:gd name="T37" fmla="*/ 3481 h 12932"/>
              <a:gd name="T38" fmla="*/ 8223 w 12936"/>
              <a:gd name="T39" fmla="*/ 3880 h 12932"/>
              <a:gd name="T40" fmla="*/ 7732 w 12936"/>
              <a:gd name="T41" fmla="*/ 4366 h 12932"/>
              <a:gd name="T42" fmla="*/ 7348 w 12936"/>
              <a:gd name="T43" fmla="*/ 4641 h 12932"/>
              <a:gd name="T44" fmla="*/ 7662 w 12936"/>
              <a:gd name="T45" fmla="*/ 5236 h 12932"/>
              <a:gd name="T46" fmla="*/ 7083 w 12936"/>
              <a:gd name="T47" fmla="*/ 5047 h 12932"/>
              <a:gd name="T48" fmla="*/ 7307 w 12936"/>
              <a:gd name="T49" fmla="*/ 5470 h 12932"/>
              <a:gd name="T50" fmla="*/ 6630 w 12936"/>
              <a:gd name="T51" fmla="*/ 5467 h 12932"/>
              <a:gd name="T52" fmla="*/ 7040 w 12936"/>
              <a:gd name="T53" fmla="*/ 5164 h 12932"/>
              <a:gd name="T54" fmla="*/ 7303 w 12936"/>
              <a:gd name="T55" fmla="*/ 5505 h 12932"/>
              <a:gd name="T56" fmla="*/ 7050 w 12936"/>
              <a:gd name="T57" fmla="*/ 5866 h 12932"/>
              <a:gd name="T58" fmla="*/ 7342 w 12936"/>
              <a:gd name="T59" fmla="*/ 6284 h 12932"/>
              <a:gd name="T60" fmla="*/ 7758 w 12936"/>
              <a:gd name="T61" fmla="*/ 5944 h 12932"/>
              <a:gd name="T62" fmla="*/ 7535 w 12936"/>
              <a:gd name="T63" fmla="*/ 5526 h 12932"/>
              <a:gd name="T64" fmla="*/ 7912 w 12936"/>
              <a:gd name="T65" fmla="*/ 5681 h 12932"/>
              <a:gd name="T66" fmla="*/ 8020 w 12936"/>
              <a:gd name="T67" fmla="*/ 5568 h 12932"/>
              <a:gd name="T68" fmla="*/ 7699 w 12936"/>
              <a:gd name="T69" fmla="*/ 5108 h 12932"/>
              <a:gd name="T70" fmla="*/ 7793 w 12936"/>
              <a:gd name="T71" fmla="*/ 5236 h 12932"/>
              <a:gd name="T72" fmla="*/ 8053 w 12936"/>
              <a:gd name="T73" fmla="*/ 5575 h 12932"/>
              <a:gd name="T74" fmla="*/ 8435 w 12936"/>
              <a:gd name="T75" fmla="*/ 5269 h 12932"/>
              <a:gd name="T76" fmla="*/ 8215 w 12936"/>
              <a:gd name="T77" fmla="*/ 4848 h 12932"/>
              <a:gd name="T78" fmla="*/ 8445 w 12936"/>
              <a:gd name="T79" fmla="*/ 4333 h 12932"/>
              <a:gd name="T80" fmla="*/ 8554 w 12936"/>
              <a:gd name="T81" fmla="*/ 4223 h 12932"/>
              <a:gd name="T82" fmla="*/ 8692 w 12936"/>
              <a:gd name="T83" fmla="*/ 4977 h 12932"/>
              <a:gd name="T84" fmla="*/ 8899 w 12936"/>
              <a:gd name="T85" fmla="*/ 4808 h 12932"/>
              <a:gd name="T86" fmla="*/ 8677 w 12936"/>
              <a:gd name="T87" fmla="*/ 4387 h 12932"/>
              <a:gd name="T88" fmla="*/ 9032 w 12936"/>
              <a:gd name="T89" fmla="*/ 4818 h 12932"/>
              <a:gd name="T90" fmla="*/ 9321 w 12936"/>
              <a:gd name="T91" fmla="*/ 4419 h 12932"/>
              <a:gd name="T92" fmla="*/ 8987 w 12936"/>
              <a:gd name="T93" fmla="*/ 4077 h 12932"/>
              <a:gd name="T94" fmla="*/ 9317 w 12936"/>
              <a:gd name="T95" fmla="*/ 4388 h 12932"/>
              <a:gd name="T96" fmla="*/ 9643 w 12936"/>
              <a:gd name="T97" fmla="*/ 2243 h 12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936" h="12932">
                <a:moveTo>
                  <a:pt x="10325" y="2607"/>
                </a:moveTo>
                <a:cubicBezTo>
                  <a:pt x="10191" y="2474"/>
                  <a:pt x="9996" y="2422"/>
                  <a:pt x="9813" y="2470"/>
                </a:cubicBezTo>
                <a:cubicBezTo>
                  <a:pt x="9772" y="2480"/>
                  <a:pt x="9748" y="2523"/>
                  <a:pt x="9761" y="2564"/>
                </a:cubicBezTo>
                <a:cubicBezTo>
                  <a:pt x="9771" y="2605"/>
                  <a:pt x="9814" y="2630"/>
                  <a:pt x="9855" y="2618"/>
                </a:cubicBezTo>
                <a:cubicBezTo>
                  <a:pt x="10020" y="2577"/>
                  <a:pt x="10192" y="2652"/>
                  <a:pt x="10274" y="2801"/>
                </a:cubicBezTo>
                <a:cubicBezTo>
                  <a:pt x="10356" y="2950"/>
                  <a:pt x="10329" y="3135"/>
                  <a:pt x="10207" y="3254"/>
                </a:cubicBezTo>
                <a:cubicBezTo>
                  <a:pt x="10084" y="3372"/>
                  <a:pt x="9898" y="3394"/>
                  <a:pt x="9752" y="3307"/>
                </a:cubicBezTo>
                <a:cubicBezTo>
                  <a:pt x="9606" y="3220"/>
                  <a:pt x="9536" y="3046"/>
                  <a:pt x="9582" y="2882"/>
                </a:cubicBezTo>
                <a:cubicBezTo>
                  <a:pt x="9595" y="2841"/>
                  <a:pt x="9570" y="2798"/>
                  <a:pt x="9529" y="2788"/>
                </a:cubicBezTo>
                <a:cubicBezTo>
                  <a:pt x="9489" y="2777"/>
                  <a:pt x="9446" y="2800"/>
                  <a:pt x="9435" y="2841"/>
                </a:cubicBezTo>
                <a:cubicBezTo>
                  <a:pt x="9331" y="3235"/>
                  <a:pt x="9692" y="3594"/>
                  <a:pt x="10085" y="3488"/>
                </a:cubicBezTo>
                <a:cubicBezTo>
                  <a:pt x="10479" y="3382"/>
                  <a:pt x="10610" y="2890"/>
                  <a:pt x="10323" y="2602"/>
                </a:cubicBezTo>
                <a:lnTo>
                  <a:pt x="10325" y="2607"/>
                </a:lnTo>
                <a:close/>
                <a:moveTo>
                  <a:pt x="9897" y="3035"/>
                </a:moveTo>
                <a:cubicBezTo>
                  <a:pt x="9926" y="3064"/>
                  <a:pt x="9973" y="3064"/>
                  <a:pt x="10002" y="3035"/>
                </a:cubicBezTo>
                <a:cubicBezTo>
                  <a:pt x="10031" y="3006"/>
                  <a:pt x="10031" y="2959"/>
                  <a:pt x="10002" y="2930"/>
                </a:cubicBezTo>
                <a:lnTo>
                  <a:pt x="9625" y="2554"/>
                </a:lnTo>
                <a:cubicBezTo>
                  <a:pt x="9555" y="2483"/>
                  <a:pt x="9449" y="2589"/>
                  <a:pt x="9520" y="2659"/>
                </a:cubicBezTo>
                <a:lnTo>
                  <a:pt x="9897" y="3035"/>
                </a:lnTo>
                <a:close/>
                <a:moveTo>
                  <a:pt x="2257" y="11748"/>
                </a:moveTo>
                <a:lnTo>
                  <a:pt x="1184" y="10675"/>
                </a:lnTo>
                <a:lnTo>
                  <a:pt x="1341" y="10518"/>
                </a:lnTo>
                <a:cubicBezTo>
                  <a:pt x="2518" y="9343"/>
                  <a:pt x="3531" y="8015"/>
                  <a:pt x="4354" y="6570"/>
                </a:cubicBezTo>
                <a:cubicBezTo>
                  <a:pt x="4732" y="5901"/>
                  <a:pt x="5069" y="5209"/>
                  <a:pt x="5362" y="4498"/>
                </a:cubicBezTo>
                <a:cubicBezTo>
                  <a:pt x="5464" y="4252"/>
                  <a:pt x="5614" y="4028"/>
                  <a:pt x="5803" y="3840"/>
                </a:cubicBezTo>
                <a:lnTo>
                  <a:pt x="9394" y="246"/>
                </a:lnTo>
                <a:cubicBezTo>
                  <a:pt x="9640" y="0"/>
                  <a:pt x="10039" y="0"/>
                  <a:pt x="10285" y="246"/>
                </a:cubicBezTo>
                <a:lnTo>
                  <a:pt x="12688" y="2646"/>
                </a:lnTo>
                <a:cubicBezTo>
                  <a:pt x="12936" y="2893"/>
                  <a:pt x="12936" y="3294"/>
                  <a:pt x="12688" y="3541"/>
                </a:cubicBezTo>
                <a:lnTo>
                  <a:pt x="9096" y="7131"/>
                </a:lnTo>
                <a:cubicBezTo>
                  <a:pt x="8908" y="7320"/>
                  <a:pt x="8684" y="7470"/>
                  <a:pt x="8437" y="7572"/>
                </a:cubicBezTo>
                <a:cubicBezTo>
                  <a:pt x="6185" y="8500"/>
                  <a:pt x="4139" y="9866"/>
                  <a:pt x="2418" y="11591"/>
                </a:cubicBezTo>
                <a:lnTo>
                  <a:pt x="2257" y="11748"/>
                </a:lnTo>
                <a:close/>
                <a:moveTo>
                  <a:pt x="1812" y="10674"/>
                </a:moveTo>
                <a:lnTo>
                  <a:pt x="2258" y="11119"/>
                </a:lnTo>
                <a:cubicBezTo>
                  <a:pt x="3987" y="9426"/>
                  <a:pt x="6026" y="8082"/>
                  <a:pt x="8264" y="7161"/>
                </a:cubicBezTo>
                <a:cubicBezTo>
                  <a:pt x="8457" y="7081"/>
                  <a:pt x="8633" y="6964"/>
                  <a:pt x="8781" y="6816"/>
                </a:cubicBezTo>
                <a:lnTo>
                  <a:pt x="12373" y="3223"/>
                </a:lnTo>
                <a:cubicBezTo>
                  <a:pt x="12444" y="3150"/>
                  <a:pt x="12444" y="3033"/>
                  <a:pt x="12373" y="2960"/>
                </a:cubicBezTo>
                <a:lnTo>
                  <a:pt x="9972" y="558"/>
                </a:lnTo>
                <a:cubicBezTo>
                  <a:pt x="9899" y="487"/>
                  <a:pt x="9782" y="487"/>
                  <a:pt x="9709" y="558"/>
                </a:cubicBezTo>
                <a:lnTo>
                  <a:pt x="6115" y="4151"/>
                </a:lnTo>
                <a:cubicBezTo>
                  <a:pt x="5967" y="4300"/>
                  <a:pt x="5850" y="4476"/>
                  <a:pt x="5770" y="4671"/>
                </a:cubicBezTo>
                <a:cubicBezTo>
                  <a:pt x="5470" y="5399"/>
                  <a:pt x="5124" y="6107"/>
                  <a:pt x="4735" y="6792"/>
                </a:cubicBezTo>
                <a:cubicBezTo>
                  <a:pt x="3932" y="8206"/>
                  <a:pt x="2949" y="9511"/>
                  <a:pt x="1812" y="10674"/>
                </a:cubicBezTo>
                <a:close/>
                <a:moveTo>
                  <a:pt x="1498" y="10359"/>
                </a:moveTo>
                <a:lnTo>
                  <a:pt x="296" y="11563"/>
                </a:lnTo>
                <a:cubicBezTo>
                  <a:pt x="0" y="11859"/>
                  <a:pt x="0" y="12339"/>
                  <a:pt x="296" y="12636"/>
                </a:cubicBezTo>
                <a:cubicBezTo>
                  <a:pt x="593" y="12932"/>
                  <a:pt x="1073" y="12932"/>
                  <a:pt x="1369" y="12636"/>
                </a:cubicBezTo>
                <a:lnTo>
                  <a:pt x="2572" y="11434"/>
                </a:lnTo>
                <a:lnTo>
                  <a:pt x="1498" y="10359"/>
                </a:lnTo>
                <a:close/>
                <a:moveTo>
                  <a:pt x="11088" y="2491"/>
                </a:moveTo>
                <a:lnTo>
                  <a:pt x="10442" y="1847"/>
                </a:lnTo>
                <a:cubicBezTo>
                  <a:pt x="10156" y="1561"/>
                  <a:pt x="9693" y="1561"/>
                  <a:pt x="9407" y="1847"/>
                </a:cubicBezTo>
                <a:lnTo>
                  <a:pt x="6357" y="4893"/>
                </a:lnTo>
                <a:cubicBezTo>
                  <a:pt x="6070" y="5178"/>
                  <a:pt x="6070" y="5643"/>
                  <a:pt x="6357" y="5928"/>
                </a:cubicBezTo>
                <a:lnTo>
                  <a:pt x="7005" y="6576"/>
                </a:lnTo>
                <a:cubicBezTo>
                  <a:pt x="7291" y="6864"/>
                  <a:pt x="7756" y="6864"/>
                  <a:pt x="8041" y="6576"/>
                </a:cubicBezTo>
                <a:lnTo>
                  <a:pt x="11088" y="3525"/>
                </a:lnTo>
                <a:cubicBezTo>
                  <a:pt x="11374" y="3240"/>
                  <a:pt x="11374" y="2776"/>
                  <a:pt x="11088" y="2491"/>
                </a:cubicBezTo>
                <a:close/>
                <a:moveTo>
                  <a:pt x="8641" y="3490"/>
                </a:moveTo>
                <a:lnTo>
                  <a:pt x="8742" y="3498"/>
                </a:lnTo>
                <a:lnTo>
                  <a:pt x="8971" y="3802"/>
                </a:lnTo>
                <a:lnTo>
                  <a:pt x="8965" y="3918"/>
                </a:lnTo>
                <a:lnTo>
                  <a:pt x="8863" y="3911"/>
                </a:lnTo>
                <a:lnTo>
                  <a:pt x="8633" y="3607"/>
                </a:lnTo>
                <a:lnTo>
                  <a:pt x="8641" y="3490"/>
                </a:lnTo>
                <a:close/>
                <a:moveTo>
                  <a:pt x="8962" y="3955"/>
                </a:moveTo>
                <a:lnTo>
                  <a:pt x="8954" y="4073"/>
                </a:lnTo>
                <a:lnTo>
                  <a:pt x="8672" y="4355"/>
                </a:lnTo>
                <a:lnTo>
                  <a:pt x="8569" y="4349"/>
                </a:lnTo>
                <a:lnTo>
                  <a:pt x="8577" y="4231"/>
                </a:lnTo>
                <a:lnTo>
                  <a:pt x="8860" y="3949"/>
                </a:lnTo>
                <a:lnTo>
                  <a:pt x="8962" y="3955"/>
                </a:lnTo>
                <a:close/>
                <a:moveTo>
                  <a:pt x="8231" y="3758"/>
                </a:moveTo>
                <a:lnTo>
                  <a:pt x="8508" y="3481"/>
                </a:lnTo>
                <a:lnTo>
                  <a:pt x="8609" y="3488"/>
                </a:lnTo>
                <a:lnTo>
                  <a:pt x="8602" y="3605"/>
                </a:lnTo>
                <a:lnTo>
                  <a:pt x="8324" y="3888"/>
                </a:lnTo>
                <a:lnTo>
                  <a:pt x="8223" y="3880"/>
                </a:lnTo>
                <a:lnTo>
                  <a:pt x="8231" y="3758"/>
                </a:lnTo>
                <a:close/>
                <a:moveTo>
                  <a:pt x="7348" y="4641"/>
                </a:moveTo>
                <a:lnTo>
                  <a:pt x="7630" y="4358"/>
                </a:lnTo>
                <a:lnTo>
                  <a:pt x="7732" y="4366"/>
                </a:lnTo>
                <a:lnTo>
                  <a:pt x="7724" y="4483"/>
                </a:lnTo>
                <a:lnTo>
                  <a:pt x="7443" y="4765"/>
                </a:lnTo>
                <a:lnTo>
                  <a:pt x="7342" y="4757"/>
                </a:lnTo>
                <a:lnTo>
                  <a:pt x="7348" y="4641"/>
                </a:lnTo>
                <a:close/>
                <a:moveTo>
                  <a:pt x="7338" y="4793"/>
                </a:moveTo>
                <a:lnTo>
                  <a:pt x="7438" y="4802"/>
                </a:lnTo>
                <a:lnTo>
                  <a:pt x="7668" y="5103"/>
                </a:lnTo>
                <a:lnTo>
                  <a:pt x="7662" y="5236"/>
                </a:lnTo>
                <a:lnTo>
                  <a:pt x="7613" y="5286"/>
                </a:lnTo>
                <a:lnTo>
                  <a:pt x="7330" y="4910"/>
                </a:lnTo>
                <a:lnTo>
                  <a:pt x="7338" y="4793"/>
                </a:lnTo>
                <a:close/>
                <a:moveTo>
                  <a:pt x="7083" y="5047"/>
                </a:moveTo>
                <a:lnTo>
                  <a:pt x="7185" y="5054"/>
                </a:lnTo>
                <a:lnTo>
                  <a:pt x="7417" y="5362"/>
                </a:lnTo>
                <a:lnTo>
                  <a:pt x="7409" y="5478"/>
                </a:lnTo>
                <a:lnTo>
                  <a:pt x="7307" y="5470"/>
                </a:lnTo>
                <a:lnTo>
                  <a:pt x="7080" y="5165"/>
                </a:lnTo>
                <a:lnTo>
                  <a:pt x="7083" y="5047"/>
                </a:lnTo>
                <a:close/>
                <a:moveTo>
                  <a:pt x="6732" y="5474"/>
                </a:moveTo>
                <a:lnTo>
                  <a:pt x="6630" y="5467"/>
                </a:lnTo>
                <a:lnTo>
                  <a:pt x="6638" y="5349"/>
                </a:lnTo>
                <a:lnTo>
                  <a:pt x="6946" y="5040"/>
                </a:lnTo>
                <a:lnTo>
                  <a:pt x="7049" y="5046"/>
                </a:lnTo>
                <a:lnTo>
                  <a:pt x="7040" y="5164"/>
                </a:lnTo>
                <a:lnTo>
                  <a:pt x="6732" y="5474"/>
                </a:lnTo>
                <a:close/>
                <a:moveTo>
                  <a:pt x="7050" y="5866"/>
                </a:moveTo>
                <a:lnTo>
                  <a:pt x="7058" y="5749"/>
                </a:lnTo>
                <a:lnTo>
                  <a:pt x="7303" y="5505"/>
                </a:lnTo>
                <a:lnTo>
                  <a:pt x="7404" y="5512"/>
                </a:lnTo>
                <a:lnTo>
                  <a:pt x="7395" y="5630"/>
                </a:lnTo>
                <a:lnTo>
                  <a:pt x="7151" y="5875"/>
                </a:lnTo>
                <a:lnTo>
                  <a:pt x="7050" y="5866"/>
                </a:lnTo>
                <a:close/>
                <a:moveTo>
                  <a:pt x="7748" y="6097"/>
                </a:moveTo>
                <a:lnTo>
                  <a:pt x="7437" y="6409"/>
                </a:lnTo>
                <a:lnTo>
                  <a:pt x="7334" y="6401"/>
                </a:lnTo>
                <a:lnTo>
                  <a:pt x="7342" y="6284"/>
                </a:lnTo>
                <a:lnTo>
                  <a:pt x="7654" y="5972"/>
                </a:lnTo>
                <a:lnTo>
                  <a:pt x="7755" y="5980"/>
                </a:lnTo>
                <a:lnTo>
                  <a:pt x="7748" y="6097"/>
                </a:lnTo>
                <a:close/>
                <a:moveTo>
                  <a:pt x="7758" y="5944"/>
                </a:moveTo>
                <a:lnTo>
                  <a:pt x="7658" y="5936"/>
                </a:lnTo>
                <a:lnTo>
                  <a:pt x="7428" y="5634"/>
                </a:lnTo>
                <a:lnTo>
                  <a:pt x="7436" y="5518"/>
                </a:lnTo>
                <a:lnTo>
                  <a:pt x="7535" y="5526"/>
                </a:lnTo>
                <a:lnTo>
                  <a:pt x="7767" y="5830"/>
                </a:lnTo>
                <a:lnTo>
                  <a:pt x="7758" y="5944"/>
                </a:lnTo>
                <a:close/>
                <a:moveTo>
                  <a:pt x="8015" y="5688"/>
                </a:moveTo>
                <a:lnTo>
                  <a:pt x="7912" y="5681"/>
                </a:lnTo>
                <a:lnTo>
                  <a:pt x="7629" y="5304"/>
                </a:lnTo>
                <a:lnTo>
                  <a:pt x="7679" y="5254"/>
                </a:lnTo>
                <a:lnTo>
                  <a:pt x="7791" y="5264"/>
                </a:lnTo>
                <a:lnTo>
                  <a:pt x="8020" y="5568"/>
                </a:lnTo>
                <a:lnTo>
                  <a:pt x="8015" y="5688"/>
                </a:lnTo>
                <a:close/>
                <a:moveTo>
                  <a:pt x="7793" y="5236"/>
                </a:moveTo>
                <a:lnTo>
                  <a:pt x="7693" y="5228"/>
                </a:lnTo>
                <a:lnTo>
                  <a:pt x="7699" y="5108"/>
                </a:lnTo>
                <a:lnTo>
                  <a:pt x="7982" y="4826"/>
                </a:lnTo>
                <a:lnTo>
                  <a:pt x="8083" y="4834"/>
                </a:lnTo>
                <a:lnTo>
                  <a:pt x="8076" y="4953"/>
                </a:lnTo>
                <a:lnTo>
                  <a:pt x="7793" y="5236"/>
                </a:lnTo>
                <a:close/>
                <a:moveTo>
                  <a:pt x="8424" y="5424"/>
                </a:moveTo>
                <a:lnTo>
                  <a:pt x="8147" y="5701"/>
                </a:lnTo>
                <a:lnTo>
                  <a:pt x="8045" y="5693"/>
                </a:lnTo>
                <a:lnTo>
                  <a:pt x="8053" y="5575"/>
                </a:lnTo>
                <a:lnTo>
                  <a:pt x="8330" y="5299"/>
                </a:lnTo>
                <a:lnTo>
                  <a:pt x="8432" y="5306"/>
                </a:lnTo>
                <a:lnTo>
                  <a:pt x="8424" y="5424"/>
                </a:lnTo>
                <a:close/>
                <a:moveTo>
                  <a:pt x="8435" y="5269"/>
                </a:moveTo>
                <a:lnTo>
                  <a:pt x="8334" y="5263"/>
                </a:lnTo>
                <a:lnTo>
                  <a:pt x="8104" y="4958"/>
                </a:lnTo>
                <a:lnTo>
                  <a:pt x="8112" y="4841"/>
                </a:lnTo>
                <a:lnTo>
                  <a:pt x="8215" y="4848"/>
                </a:lnTo>
                <a:lnTo>
                  <a:pt x="8443" y="5153"/>
                </a:lnTo>
                <a:lnTo>
                  <a:pt x="8435" y="5269"/>
                </a:lnTo>
                <a:close/>
                <a:moveTo>
                  <a:pt x="8546" y="4339"/>
                </a:moveTo>
                <a:lnTo>
                  <a:pt x="8445" y="4333"/>
                </a:lnTo>
                <a:lnTo>
                  <a:pt x="8215" y="4029"/>
                </a:lnTo>
                <a:lnTo>
                  <a:pt x="8224" y="3911"/>
                </a:lnTo>
                <a:lnTo>
                  <a:pt x="8325" y="3919"/>
                </a:lnTo>
                <a:lnTo>
                  <a:pt x="8554" y="4223"/>
                </a:lnTo>
                <a:lnTo>
                  <a:pt x="8546" y="4339"/>
                </a:lnTo>
                <a:close/>
                <a:moveTo>
                  <a:pt x="8796" y="5081"/>
                </a:moveTo>
                <a:cubicBezTo>
                  <a:pt x="8768" y="5112"/>
                  <a:pt x="8720" y="5112"/>
                  <a:pt x="8692" y="5081"/>
                </a:cubicBezTo>
                <a:cubicBezTo>
                  <a:pt x="8663" y="5052"/>
                  <a:pt x="8663" y="5005"/>
                  <a:pt x="8692" y="4977"/>
                </a:cubicBezTo>
                <a:cubicBezTo>
                  <a:pt x="8721" y="4947"/>
                  <a:pt x="8770" y="4947"/>
                  <a:pt x="8799" y="4977"/>
                </a:cubicBezTo>
                <a:cubicBezTo>
                  <a:pt x="8828" y="5006"/>
                  <a:pt x="8825" y="5055"/>
                  <a:pt x="8793" y="5081"/>
                </a:cubicBezTo>
                <a:lnTo>
                  <a:pt x="8796" y="5081"/>
                </a:lnTo>
                <a:close/>
                <a:moveTo>
                  <a:pt x="8899" y="4808"/>
                </a:moveTo>
                <a:lnTo>
                  <a:pt x="8798" y="4800"/>
                </a:lnTo>
                <a:lnTo>
                  <a:pt x="8569" y="4497"/>
                </a:lnTo>
                <a:lnTo>
                  <a:pt x="8576" y="4380"/>
                </a:lnTo>
                <a:lnTo>
                  <a:pt x="8677" y="4387"/>
                </a:lnTo>
                <a:lnTo>
                  <a:pt x="8907" y="4691"/>
                </a:lnTo>
                <a:lnTo>
                  <a:pt x="8899" y="4808"/>
                </a:lnTo>
                <a:close/>
                <a:moveTo>
                  <a:pt x="9309" y="4541"/>
                </a:moveTo>
                <a:lnTo>
                  <a:pt x="9032" y="4818"/>
                </a:lnTo>
                <a:lnTo>
                  <a:pt x="8930" y="4809"/>
                </a:lnTo>
                <a:lnTo>
                  <a:pt x="8938" y="4693"/>
                </a:lnTo>
                <a:lnTo>
                  <a:pt x="9220" y="4411"/>
                </a:lnTo>
                <a:lnTo>
                  <a:pt x="9321" y="4419"/>
                </a:lnTo>
                <a:lnTo>
                  <a:pt x="9309" y="4541"/>
                </a:lnTo>
                <a:close/>
                <a:moveTo>
                  <a:pt x="9317" y="4388"/>
                </a:moveTo>
                <a:lnTo>
                  <a:pt x="9216" y="4382"/>
                </a:lnTo>
                <a:lnTo>
                  <a:pt x="8987" y="4077"/>
                </a:lnTo>
                <a:lnTo>
                  <a:pt x="8994" y="3961"/>
                </a:lnTo>
                <a:lnTo>
                  <a:pt x="9096" y="3968"/>
                </a:lnTo>
                <a:lnTo>
                  <a:pt x="9326" y="4272"/>
                </a:lnTo>
                <a:lnTo>
                  <a:pt x="9317" y="4388"/>
                </a:lnTo>
                <a:close/>
                <a:moveTo>
                  <a:pt x="10517" y="3551"/>
                </a:moveTo>
                <a:cubicBezTo>
                  <a:pt x="10287" y="3781"/>
                  <a:pt x="9942" y="3849"/>
                  <a:pt x="9643" y="3725"/>
                </a:cubicBezTo>
                <a:cubicBezTo>
                  <a:pt x="9343" y="3601"/>
                  <a:pt x="9148" y="3309"/>
                  <a:pt x="9148" y="2984"/>
                </a:cubicBezTo>
                <a:cubicBezTo>
                  <a:pt x="9148" y="2660"/>
                  <a:pt x="9343" y="2367"/>
                  <a:pt x="9643" y="2243"/>
                </a:cubicBezTo>
                <a:cubicBezTo>
                  <a:pt x="9942" y="2119"/>
                  <a:pt x="10287" y="2188"/>
                  <a:pt x="10517" y="2417"/>
                </a:cubicBezTo>
                <a:cubicBezTo>
                  <a:pt x="10829" y="2730"/>
                  <a:pt x="10829" y="3237"/>
                  <a:pt x="10517" y="3550"/>
                </a:cubicBezTo>
                <a:lnTo>
                  <a:pt x="10517" y="3551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</p:sp>
      <p:sp>
        <p:nvSpPr>
          <p:cNvPr id="26" name="molecule_175304">
            <a:extLst>
              <a:ext uri="{FF2B5EF4-FFF2-40B4-BE49-F238E27FC236}">
                <a16:creationId xmlns:a16="http://schemas.microsoft.com/office/drawing/2014/main" id="{00A59E06-F235-B84C-9670-202458997F13}"/>
              </a:ext>
            </a:extLst>
          </p:cNvPr>
          <p:cNvSpPr>
            <a:spLocks noChangeAspect="1"/>
          </p:cNvSpPr>
          <p:nvPr/>
        </p:nvSpPr>
        <p:spPr bwMode="auto">
          <a:xfrm>
            <a:off x="7139173" y="1038976"/>
            <a:ext cx="352148" cy="335182"/>
          </a:xfrm>
          <a:custGeom>
            <a:avLst/>
            <a:gdLst>
              <a:gd name="connsiteX0" fmla="*/ 513610 w 606492"/>
              <a:gd name="connsiteY0" fmla="*/ 488306 h 599026"/>
              <a:gd name="connsiteX1" fmla="*/ 530166 w 606492"/>
              <a:gd name="connsiteY1" fmla="*/ 491203 h 599026"/>
              <a:gd name="connsiteX2" fmla="*/ 559538 w 606492"/>
              <a:gd name="connsiteY2" fmla="*/ 532872 h 599026"/>
              <a:gd name="connsiteX3" fmla="*/ 556638 w 606492"/>
              <a:gd name="connsiteY3" fmla="*/ 549316 h 599026"/>
              <a:gd name="connsiteX4" fmla="*/ 549810 w 606492"/>
              <a:gd name="connsiteY4" fmla="*/ 551465 h 599026"/>
              <a:gd name="connsiteX5" fmla="*/ 540175 w 606492"/>
              <a:gd name="connsiteY5" fmla="*/ 546513 h 599026"/>
              <a:gd name="connsiteX6" fmla="*/ 510803 w 606492"/>
              <a:gd name="connsiteY6" fmla="*/ 504750 h 599026"/>
              <a:gd name="connsiteX7" fmla="*/ 513610 w 606492"/>
              <a:gd name="connsiteY7" fmla="*/ 488306 h 599026"/>
              <a:gd name="connsiteX8" fmla="*/ 562672 w 606492"/>
              <a:gd name="connsiteY8" fmla="*/ 458552 h 599026"/>
              <a:gd name="connsiteX9" fmla="*/ 570389 w 606492"/>
              <a:gd name="connsiteY9" fmla="*/ 463397 h 599026"/>
              <a:gd name="connsiteX10" fmla="*/ 599761 w 606492"/>
              <a:gd name="connsiteY10" fmla="*/ 505053 h 599026"/>
              <a:gd name="connsiteX11" fmla="*/ 596861 w 606492"/>
              <a:gd name="connsiteY11" fmla="*/ 521585 h 599026"/>
              <a:gd name="connsiteX12" fmla="*/ 590033 w 606492"/>
              <a:gd name="connsiteY12" fmla="*/ 523733 h 599026"/>
              <a:gd name="connsiteX13" fmla="*/ 580304 w 606492"/>
              <a:gd name="connsiteY13" fmla="*/ 518689 h 599026"/>
              <a:gd name="connsiteX14" fmla="*/ 550933 w 606492"/>
              <a:gd name="connsiteY14" fmla="*/ 477034 h 599026"/>
              <a:gd name="connsiteX15" fmla="*/ 553833 w 606492"/>
              <a:gd name="connsiteY15" fmla="*/ 460502 h 599026"/>
              <a:gd name="connsiteX16" fmla="*/ 562672 w 606492"/>
              <a:gd name="connsiteY16" fmla="*/ 458552 h 599026"/>
              <a:gd name="connsiteX17" fmla="*/ 87841 w 606492"/>
              <a:gd name="connsiteY17" fmla="*/ 437239 h 599026"/>
              <a:gd name="connsiteX18" fmla="*/ 94946 w 606492"/>
              <a:gd name="connsiteY18" fmla="*/ 442855 h 599026"/>
              <a:gd name="connsiteX19" fmla="*/ 136637 w 606492"/>
              <a:gd name="connsiteY19" fmla="*/ 518519 h 599026"/>
              <a:gd name="connsiteX20" fmla="*/ 131963 w 606492"/>
              <a:gd name="connsiteY20" fmla="*/ 534586 h 599026"/>
              <a:gd name="connsiteX21" fmla="*/ 126261 w 606492"/>
              <a:gd name="connsiteY21" fmla="*/ 536081 h 599026"/>
              <a:gd name="connsiteX22" fmla="*/ 115885 w 606492"/>
              <a:gd name="connsiteY22" fmla="*/ 530009 h 599026"/>
              <a:gd name="connsiteX23" fmla="*/ 74193 w 606492"/>
              <a:gd name="connsiteY23" fmla="*/ 454345 h 599026"/>
              <a:gd name="connsiteX24" fmla="*/ 78774 w 606492"/>
              <a:gd name="connsiteY24" fmla="*/ 438278 h 599026"/>
              <a:gd name="connsiteX25" fmla="*/ 87841 w 606492"/>
              <a:gd name="connsiteY25" fmla="*/ 437239 h 599026"/>
              <a:gd name="connsiteX26" fmla="*/ 254665 w 606492"/>
              <a:gd name="connsiteY26" fmla="*/ 310545 h 599026"/>
              <a:gd name="connsiteX27" fmla="*/ 101954 w 606492"/>
              <a:gd name="connsiteY27" fmla="*/ 311105 h 599026"/>
              <a:gd name="connsiteX28" fmla="*/ 25552 w 606492"/>
              <a:gd name="connsiteY28" fmla="*/ 443252 h 599026"/>
              <a:gd name="connsiteX29" fmla="*/ 101954 w 606492"/>
              <a:gd name="connsiteY29" fmla="*/ 575305 h 599026"/>
              <a:gd name="connsiteX30" fmla="*/ 254665 w 606492"/>
              <a:gd name="connsiteY30" fmla="*/ 575305 h 599026"/>
              <a:gd name="connsiteX31" fmla="*/ 331160 w 606492"/>
              <a:gd name="connsiteY31" fmla="*/ 442598 h 599026"/>
              <a:gd name="connsiteX32" fmla="*/ 339603 w 606492"/>
              <a:gd name="connsiteY32" fmla="*/ 267351 h 599026"/>
              <a:gd name="connsiteX33" fmla="*/ 348571 w 606492"/>
              <a:gd name="connsiteY33" fmla="*/ 268518 h 599026"/>
              <a:gd name="connsiteX34" fmla="*/ 352967 w 606492"/>
              <a:gd name="connsiteY34" fmla="*/ 284664 h 599026"/>
              <a:gd name="connsiteX35" fmla="*/ 344081 w 606492"/>
              <a:gd name="connsiteY35" fmla="*/ 300158 h 599026"/>
              <a:gd name="connsiteX36" fmla="*/ 333792 w 606492"/>
              <a:gd name="connsiteY36" fmla="*/ 306038 h 599026"/>
              <a:gd name="connsiteX37" fmla="*/ 327899 w 606492"/>
              <a:gd name="connsiteY37" fmla="*/ 304451 h 599026"/>
              <a:gd name="connsiteX38" fmla="*/ 323503 w 606492"/>
              <a:gd name="connsiteY38" fmla="*/ 288305 h 599026"/>
              <a:gd name="connsiteX39" fmla="*/ 332389 w 606492"/>
              <a:gd name="connsiteY39" fmla="*/ 272904 h 599026"/>
              <a:gd name="connsiteX40" fmla="*/ 339603 w 606492"/>
              <a:gd name="connsiteY40" fmla="*/ 267351 h 599026"/>
              <a:gd name="connsiteX41" fmla="*/ 375377 w 606492"/>
              <a:gd name="connsiteY41" fmla="*/ 208667 h 599026"/>
              <a:gd name="connsiteX42" fmla="*/ 384317 w 606492"/>
              <a:gd name="connsiteY42" fmla="*/ 209975 h 599026"/>
              <a:gd name="connsiteX43" fmla="*/ 388436 w 606492"/>
              <a:gd name="connsiteY43" fmla="*/ 226229 h 599026"/>
              <a:gd name="connsiteX44" fmla="*/ 378232 w 606492"/>
              <a:gd name="connsiteY44" fmla="*/ 243230 h 599026"/>
              <a:gd name="connsiteX45" fmla="*/ 368028 w 606492"/>
              <a:gd name="connsiteY45" fmla="*/ 249022 h 599026"/>
              <a:gd name="connsiteX46" fmla="*/ 361943 w 606492"/>
              <a:gd name="connsiteY46" fmla="*/ 247341 h 599026"/>
              <a:gd name="connsiteX47" fmla="*/ 357917 w 606492"/>
              <a:gd name="connsiteY47" fmla="*/ 231086 h 599026"/>
              <a:gd name="connsiteX48" fmla="*/ 368122 w 606492"/>
              <a:gd name="connsiteY48" fmla="*/ 214085 h 599026"/>
              <a:gd name="connsiteX49" fmla="*/ 375377 w 606492"/>
              <a:gd name="connsiteY49" fmla="*/ 208667 h 599026"/>
              <a:gd name="connsiteX50" fmla="*/ 40193 w 606492"/>
              <a:gd name="connsiteY50" fmla="*/ 199224 h 599026"/>
              <a:gd name="connsiteX51" fmla="*/ 47828 w 606492"/>
              <a:gd name="connsiteY51" fmla="*/ 204069 h 599026"/>
              <a:gd name="connsiteX52" fmla="*/ 77200 w 606492"/>
              <a:gd name="connsiteY52" fmla="*/ 245725 h 599026"/>
              <a:gd name="connsiteX53" fmla="*/ 74393 w 606492"/>
              <a:gd name="connsiteY53" fmla="*/ 262257 h 599026"/>
              <a:gd name="connsiteX54" fmla="*/ 67565 w 606492"/>
              <a:gd name="connsiteY54" fmla="*/ 264405 h 599026"/>
              <a:gd name="connsiteX55" fmla="*/ 57837 w 606492"/>
              <a:gd name="connsiteY55" fmla="*/ 259361 h 599026"/>
              <a:gd name="connsiteX56" fmla="*/ 28465 w 606492"/>
              <a:gd name="connsiteY56" fmla="*/ 217706 h 599026"/>
              <a:gd name="connsiteX57" fmla="*/ 31365 w 606492"/>
              <a:gd name="connsiteY57" fmla="*/ 201174 h 599026"/>
              <a:gd name="connsiteX58" fmla="*/ 40193 w 606492"/>
              <a:gd name="connsiteY58" fmla="*/ 199224 h 599026"/>
              <a:gd name="connsiteX59" fmla="*/ 351827 w 606492"/>
              <a:gd name="connsiteY59" fmla="*/ 165884 h 599026"/>
              <a:gd name="connsiteX60" fmla="*/ 275425 w 606492"/>
              <a:gd name="connsiteY60" fmla="*/ 298684 h 599026"/>
              <a:gd name="connsiteX61" fmla="*/ 351733 w 606492"/>
              <a:gd name="connsiteY61" fmla="*/ 430737 h 599026"/>
              <a:gd name="connsiteX62" fmla="*/ 504538 w 606492"/>
              <a:gd name="connsiteY62" fmla="*/ 430177 h 599026"/>
              <a:gd name="connsiteX63" fmla="*/ 580939 w 606492"/>
              <a:gd name="connsiteY63" fmla="*/ 298030 h 599026"/>
              <a:gd name="connsiteX64" fmla="*/ 504631 w 606492"/>
              <a:gd name="connsiteY64" fmla="*/ 165884 h 599026"/>
              <a:gd name="connsiteX65" fmla="*/ 345000 w 606492"/>
              <a:gd name="connsiteY65" fmla="*/ 142256 h 599026"/>
              <a:gd name="connsiteX66" fmla="*/ 511458 w 606492"/>
              <a:gd name="connsiteY66" fmla="*/ 142256 h 599026"/>
              <a:gd name="connsiteX67" fmla="*/ 521651 w 606492"/>
              <a:gd name="connsiteY67" fmla="*/ 148140 h 599026"/>
              <a:gd name="connsiteX68" fmla="*/ 604879 w 606492"/>
              <a:gd name="connsiteY68" fmla="*/ 292147 h 599026"/>
              <a:gd name="connsiteX69" fmla="*/ 604879 w 606492"/>
              <a:gd name="connsiteY69" fmla="*/ 303914 h 599026"/>
              <a:gd name="connsiteX70" fmla="*/ 521651 w 606492"/>
              <a:gd name="connsiteY70" fmla="*/ 447921 h 599026"/>
              <a:gd name="connsiteX71" fmla="*/ 511458 w 606492"/>
              <a:gd name="connsiteY71" fmla="*/ 453805 h 599026"/>
              <a:gd name="connsiteX72" fmla="*/ 351733 w 606492"/>
              <a:gd name="connsiteY72" fmla="*/ 454458 h 599026"/>
              <a:gd name="connsiteX73" fmla="*/ 271778 w 606492"/>
              <a:gd name="connsiteY73" fmla="*/ 593049 h 599026"/>
              <a:gd name="connsiteX74" fmla="*/ 261491 w 606492"/>
              <a:gd name="connsiteY74" fmla="*/ 599026 h 599026"/>
              <a:gd name="connsiteX75" fmla="*/ 95128 w 606492"/>
              <a:gd name="connsiteY75" fmla="*/ 599026 h 599026"/>
              <a:gd name="connsiteX76" fmla="*/ 84841 w 606492"/>
              <a:gd name="connsiteY76" fmla="*/ 593049 h 599026"/>
              <a:gd name="connsiteX77" fmla="*/ 1613 w 606492"/>
              <a:gd name="connsiteY77" fmla="*/ 449135 h 599026"/>
              <a:gd name="connsiteX78" fmla="*/ 1613 w 606492"/>
              <a:gd name="connsiteY78" fmla="*/ 437275 h 599026"/>
              <a:gd name="connsiteX79" fmla="*/ 84841 w 606492"/>
              <a:gd name="connsiteY79" fmla="*/ 293361 h 599026"/>
              <a:gd name="connsiteX80" fmla="*/ 95034 w 606492"/>
              <a:gd name="connsiteY80" fmla="*/ 287477 h 599026"/>
              <a:gd name="connsiteX81" fmla="*/ 254945 w 606492"/>
              <a:gd name="connsiteY81" fmla="*/ 286824 h 599026"/>
              <a:gd name="connsiteX82" fmla="*/ 334714 w 606492"/>
              <a:gd name="connsiteY82" fmla="*/ 148233 h 599026"/>
              <a:gd name="connsiteX83" fmla="*/ 345000 w 606492"/>
              <a:gd name="connsiteY83" fmla="*/ 142256 h 599026"/>
              <a:gd name="connsiteX84" fmla="*/ 296219 w 606492"/>
              <a:gd name="connsiteY84" fmla="*/ 69536 h 599026"/>
              <a:gd name="connsiteX85" fmla="*/ 303861 w 606492"/>
              <a:gd name="connsiteY85" fmla="*/ 74368 h 599026"/>
              <a:gd name="connsiteX86" fmla="*/ 324552 w 606492"/>
              <a:gd name="connsiteY86" fmla="*/ 103684 h 599026"/>
              <a:gd name="connsiteX87" fmla="*/ 321743 w 606492"/>
              <a:gd name="connsiteY87" fmla="*/ 120210 h 599026"/>
              <a:gd name="connsiteX88" fmla="*/ 314909 w 606492"/>
              <a:gd name="connsiteY88" fmla="*/ 122357 h 599026"/>
              <a:gd name="connsiteX89" fmla="*/ 305172 w 606492"/>
              <a:gd name="connsiteY89" fmla="*/ 117315 h 599026"/>
              <a:gd name="connsiteX90" fmla="*/ 284481 w 606492"/>
              <a:gd name="connsiteY90" fmla="*/ 87999 h 599026"/>
              <a:gd name="connsiteX91" fmla="*/ 287383 w 606492"/>
              <a:gd name="connsiteY91" fmla="*/ 71567 h 599026"/>
              <a:gd name="connsiteX92" fmla="*/ 296219 w 606492"/>
              <a:gd name="connsiteY92" fmla="*/ 69536 h 599026"/>
              <a:gd name="connsiteX93" fmla="*/ 247303 w 606492"/>
              <a:gd name="connsiteY93" fmla="*/ 171 h 599026"/>
              <a:gd name="connsiteX94" fmla="*/ 254938 w 606492"/>
              <a:gd name="connsiteY94" fmla="*/ 5003 h 599026"/>
              <a:gd name="connsiteX95" fmla="*/ 272336 w 606492"/>
              <a:gd name="connsiteY95" fmla="*/ 29656 h 599026"/>
              <a:gd name="connsiteX96" fmla="*/ 269436 w 606492"/>
              <a:gd name="connsiteY96" fmla="*/ 46185 h 599026"/>
              <a:gd name="connsiteX97" fmla="*/ 262608 w 606492"/>
              <a:gd name="connsiteY97" fmla="*/ 48333 h 599026"/>
              <a:gd name="connsiteX98" fmla="*/ 252974 w 606492"/>
              <a:gd name="connsiteY98" fmla="*/ 43290 h 599026"/>
              <a:gd name="connsiteX99" fmla="*/ 235575 w 606492"/>
              <a:gd name="connsiteY99" fmla="*/ 18637 h 599026"/>
              <a:gd name="connsiteX100" fmla="*/ 238475 w 606492"/>
              <a:gd name="connsiteY100" fmla="*/ 2202 h 599026"/>
              <a:gd name="connsiteX101" fmla="*/ 247303 w 606492"/>
              <a:gd name="connsiteY101" fmla="*/ 171 h 599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606492" h="599026">
                <a:moveTo>
                  <a:pt x="513610" y="488306"/>
                </a:moveTo>
                <a:cubicBezTo>
                  <a:pt x="519035" y="484569"/>
                  <a:pt x="526425" y="485784"/>
                  <a:pt x="530166" y="491203"/>
                </a:cubicBezTo>
                <a:lnTo>
                  <a:pt x="559538" y="532872"/>
                </a:lnTo>
                <a:cubicBezTo>
                  <a:pt x="563279" y="538198"/>
                  <a:pt x="561970" y="545579"/>
                  <a:pt x="556638" y="549316"/>
                </a:cubicBezTo>
                <a:cubicBezTo>
                  <a:pt x="554580" y="550811"/>
                  <a:pt x="552242" y="551465"/>
                  <a:pt x="549810" y="551465"/>
                </a:cubicBezTo>
                <a:cubicBezTo>
                  <a:pt x="546161" y="551465"/>
                  <a:pt x="542420" y="549783"/>
                  <a:pt x="540175" y="546513"/>
                </a:cubicBezTo>
                <a:lnTo>
                  <a:pt x="510803" y="504750"/>
                </a:lnTo>
                <a:cubicBezTo>
                  <a:pt x="506968" y="499424"/>
                  <a:pt x="508278" y="492043"/>
                  <a:pt x="513610" y="488306"/>
                </a:cubicBezTo>
                <a:close/>
                <a:moveTo>
                  <a:pt x="562672" y="458552"/>
                </a:moveTo>
                <a:cubicBezTo>
                  <a:pt x="565665" y="459078"/>
                  <a:pt x="568472" y="460736"/>
                  <a:pt x="570389" y="463397"/>
                </a:cubicBezTo>
                <a:lnTo>
                  <a:pt x="599761" y="505053"/>
                </a:lnTo>
                <a:cubicBezTo>
                  <a:pt x="603502" y="510470"/>
                  <a:pt x="602193" y="517849"/>
                  <a:pt x="596861" y="521585"/>
                </a:cubicBezTo>
                <a:cubicBezTo>
                  <a:pt x="594803" y="522986"/>
                  <a:pt x="592371" y="523733"/>
                  <a:pt x="590033" y="523733"/>
                </a:cubicBezTo>
                <a:cubicBezTo>
                  <a:pt x="586291" y="523733"/>
                  <a:pt x="582643" y="521958"/>
                  <a:pt x="580304" y="518689"/>
                </a:cubicBezTo>
                <a:lnTo>
                  <a:pt x="550933" y="477034"/>
                </a:lnTo>
                <a:cubicBezTo>
                  <a:pt x="547191" y="471710"/>
                  <a:pt x="548501" y="464331"/>
                  <a:pt x="553833" y="460502"/>
                </a:cubicBezTo>
                <a:cubicBezTo>
                  <a:pt x="556499" y="458634"/>
                  <a:pt x="559679" y="458027"/>
                  <a:pt x="562672" y="458552"/>
                </a:cubicBezTo>
                <a:close/>
                <a:moveTo>
                  <a:pt x="87841" y="437239"/>
                </a:moveTo>
                <a:cubicBezTo>
                  <a:pt x="90762" y="438068"/>
                  <a:pt x="93357" y="440006"/>
                  <a:pt x="94946" y="442855"/>
                </a:cubicBezTo>
                <a:lnTo>
                  <a:pt x="136637" y="518519"/>
                </a:lnTo>
                <a:cubicBezTo>
                  <a:pt x="139816" y="524311"/>
                  <a:pt x="137666" y="531504"/>
                  <a:pt x="131963" y="534586"/>
                </a:cubicBezTo>
                <a:cubicBezTo>
                  <a:pt x="130187" y="535614"/>
                  <a:pt x="128224" y="536081"/>
                  <a:pt x="126261" y="536081"/>
                </a:cubicBezTo>
                <a:cubicBezTo>
                  <a:pt x="122055" y="536081"/>
                  <a:pt x="118035" y="533933"/>
                  <a:pt x="115885" y="530009"/>
                </a:cubicBezTo>
                <a:lnTo>
                  <a:pt x="74193" y="454345"/>
                </a:lnTo>
                <a:cubicBezTo>
                  <a:pt x="71015" y="448553"/>
                  <a:pt x="73071" y="441361"/>
                  <a:pt x="78774" y="438278"/>
                </a:cubicBezTo>
                <a:cubicBezTo>
                  <a:pt x="81672" y="436690"/>
                  <a:pt x="84920" y="436410"/>
                  <a:pt x="87841" y="437239"/>
                </a:cubicBezTo>
                <a:close/>
                <a:moveTo>
                  <a:pt x="254665" y="310545"/>
                </a:moveTo>
                <a:lnTo>
                  <a:pt x="101954" y="311105"/>
                </a:lnTo>
                <a:lnTo>
                  <a:pt x="25552" y="443252"/>
                </a:lnTo>
                <a:lnTo>
                  <a:pt x="101954" y="575305"/>
                </a:lnTo>
                <a:lnTo>
                  <a:pt x="254665" y="575305"/>
                </a:lnTo>
                <a:lnTo>
                  <a:pt x="331160" y="442598"/>
                </a:lnTo>
                <a:close/>
                <a:moveTo>
                  <a:pt x="339603" y="267351"/>
                </a:moveTo>
                <a:cubicBezTo>
                  <a:pt x="342538" y="266558"/>
                  <a:pt x="345765" y="266885"/>
                  <a:pt x="348571" y="268518"/>
                </a:cubicBezTo>
                <a:cubicBezTo>
                  <a:pt x="354276" y="271784"/>
                  <a:pt x="356241" y="279064"/>
                  <a:pt x="352967" y="284664"/>
                </a:cubicBezTo>
                <a:lnTo>
                  <a:pt x="344081" y="300158"/>
                </a:lnTo>
                <a:cubicBezTo>
                  <a:pt x="341930" y="303891"/>
                  <a:pt x="337908" y="306038"/>
                  <a:pt x="333792" y="306038"/>
                </a:cubicBezTo>
                <a:cubicBezTo>
                  <a:pt x="331828" y="306038"/>
                  <a:pt x="329770" y="305571"/>
                  <a:pt x="327899" y="304451"/>
                </a:cubicBezTo>
                <a:cubicBezTo>
                  <a:pt x="322287" y="301185"/>
                  <a:pt x="320323" y="293998"/>
                  <a:pt x="323503" y="288305"/>
                </a:cubicBezTo>
                <a:lnTo>
                  <a:pt x="332389" y="272904"/>
                </a:lnTo>
                <a:cubicBezTo>
                  <a:pt x="334026" y="270058"/>
                  <a:pt x="336668" y="268144"/>
                  <a:pt x="339603" y="267351"/>
                </a:cubicBezTo>
                <a:close/>
                <a:moveTo>
                  <a:pt x="375377" y="208667"/>
                </a:moveTo>
                <a:cubicBezTo>
                  <a:pt x="378302" y="207920"/>
                  <a:pt x="381509" y="208294"/>
                  <a:pt x="384317" y="209975"/>
                </a:cubicBezTo>
                <a:cubicBezTo>
                  <a:pt x="389934" y="213338"/>
                  <a:pt x="391806" y="220624"/>
                  <a:pt x="388436" y="226229"/>
                </a:cubicBezTo>
                <a:lnTo>
                  <a:pt x="378232" y="243230"/>
                </a:lnTo>
                <a:cubicBezTo>
                  <a:pt x="375985" y="246967"/>
                  <a:pt x="372053" y="249022"/>
                  <a:pt x="368028" y="249022"/>
                </a:cubicBezTo>
                <a:cubicBezTo>
                  <a:pt x="365968" y="249022"/>
                  <a:pt x="363909" y="248462"/>
                  <a:pt x="361943" y="247341"/>
                </a:cubicBezTo>
                <a:cubicBezTo>
                  <a:pt x="356326" y="243978"/>
                  <a:pt x="354547" y="236691"/>
                  <a:pt x="357917" y="231086"/>
                </a:cubicBezTo>
                <a:lnTo>
                  <a:pt x="368122" y="214085"/>
                </a:lnTo>
                <a:cubicBezTo>
                  <a:pt x="369807" y="211283"/>
                  <a:pt x="372451" y="209414"/>
                  <a:pt x="375377" y="208667"/>
                </a:cubicBezTo>
                <a:close/>
                <a:moveTo>
                  <a:pt x="40193" y="199224"/>
                </a:moveTo>
                <a:cubicBezTo>
                  <a:pt x="43175" y="199750"/>
                  <a:pt x="45958" y="201408"/>
                  <a:pt x="47828" y="204069"/>
                </a:cubicBezTo>
                <a:lnTo>
                  <a:pt x="77200" y="245725"/>
                </a:lnTo>
                <a:cubicBezTo>
                  <a:pt x="81035" y="251049"/>
                  <a:pt x="79725" y="258427"/>
                  <a:pt x="74393" y="262257"/>
                </a:cubicBezTo>
                <a:cubicBezTo>
                  <a:pt x="72336" y="263658"/>
                  <a:pt x="69904" y="264405"/>
                  <a:pt x="67565" y="264405"/>
                </a:cubicBezTo>
                <a:cubicBezTo>
                  <a:pt x="63823" y="264405"/>
                  <a:pt x="60175" y="262630"/>
                  <a:pt x="57837" y="259361"/>
                </a:cubicBezTo>
                <a:lnTo>
                  <a:pt x="28465" y="217706"/>
                </a:lnTo>
                <a:cubicBezTo>
                  <a:pt x="24724" y="212288"/>
                  <a:pt x="26033" y="204910"/>
                  <a:pt x="31365" y="201174"/>
                </a:cubicBezTo>
                <a:cubicBezTo>
                  <a:pt x="34031" y="199306"/>
                  <a:pt x="37211" y="198699"/>
                  <a:pt x="40193" y="199224"/>
                </a:cubicBezTo>
                <a:close/>
                <a:moveTo>
                  <a:pt x="351827" y="165884"/>
                </a:moveTo>
                <a:lnTo>
                  <a:pt x="275425" y="298684"/>
                </a:lnTo>
                <a:lnTo>
                  <a:pt x="351733" y="430737"/>
                </a:lnTo>
                <a:lnTo>
                  <a:pt x="504538" y="430177"/>
                </a:lnTo>
                <a:lnTo>
                  <a:pt x="580939" y="298030"/>
                </a:lnTo>
                <a:lnTo>
                  <a:pt x="504631" y="165884"/>
                </a:lnTo>
                <a:close/>
                <a:moveTo>
                  <a:pt x="345000" y="142256"/>
                </a:moveTo>
                <a:lnTo>
                  <a:pt x="511458" y="142256"/>
                </a:lnTo>
                <a:cubicBezTo>
                  <a:pt x="515666" y="142256"/>
                  <a:pt x="519594" y="144497"/>
                  <a:pt x="521651" y="148140"/>
                </a:cubicBezTo>
                <a:lnTo>
                  <a:pt x="604879" y="292147"/>
                </a:lnTo>
                <a:cubicBezTo>
                  <a:pt x="607030" y="295789"/>
                  <a:pt x="607030" y="300272"/>
                  <a:pt x="604879" y="303914"/>
                </a:cubicBezTo>
                <a:lnTo>
                  <a:pt x="521651" y="447921"/>
                </a:lnTo>
                <a:cubicBezTo>
                  <a:pt x="519594" y="451563"/>
                  <a:pt x="515666" y="453805"/>
                  <a:pt x="511458" y="453805"/>
                </a:cubicBezTo>
                <a:lnTo>
                  <a:pt x="351733" y="454458"/>
                </a:lnTo>
                <a:lnTo>
                  <a:pt x="271778" y="593049"/>
                </a:lnTo>
                <a:cubicBezTo>
                  <a:pt x="269627" y="596785"/>
                  <a:pt x="265793" y="599026"/>
                  <a:pt x="261491" y="599026"/>
                </a:cubicBezTo>
                <a:lnTo>
                  <a:pt x="95128" y="599026"/>
                </a:lnTo>
                <a:cubicBezTo>
                  <a:pt x="90826" y="599026"/>
                  <a:pt x="86898" y="596785"/>
                  <a:pt x="84841" y="593049"/>
                </a:cubicBezTo>
                <a:lnTo>
                  <a:pt x="1613" y="449135"/>
                </a:lnTo>
                <a:cubicBezTo>
                  <a:pt x="-538" y="445493"/>
                  <a:pt x="-538" y="441010"/>
                  <a:pt x="1613" y="437275"/>
                </a:cubicBezTo>
                <a:lnTo>
                  <a:pt x="84841" y="293361"/>
                </a:lnTo>
                <a:cubicBezTo>
                  <a:pt x="86898" y="289719"/>
                  <a:pt x="90826" y="287477"/>
                  <a:pt x="95034" y="287477"/>
                </a:cubicBezTo>
                <a:lnTo>
                  <a:pt x="254945" y="286824"/>
                </a:lnTo>
                <a:lnTo>
                  <a:pt x="334714" y="148233"/>
                </a:lnTo>
                <a:cubicBezTo>
                  <a:pt x="336864" y="144497"/>
                  <a:pt x="340792" y="142256"/>
                  <a:pt x="345000" y="142256"/>
                </a:cubicBezTo>
                <a:close/>
                <a:moveTo>
                  <a:pt x="296219" y="69536"/>
                </a:moveTo>
                <a:cubicBezTo>
                  <a:pt x="299203" y="70050"/>
                  <a:pt x="301988" y="71707"/>
                  <a:pt x="303861" y="74368"/>
                </a:cubicBezTo>
                <a:lnTo>
                  <a:pt x="324552" y="103684"/>
                </a:lnTo>
                <a:cubicBezTo>
                  <a:pt x="328297" y="109099"/>
                  <a:pt x="327080" y="116475"/>
                  <a:pt x="321743" y="120210"/>
                </a:cubicBezTo>
                <a:cubicBezTo>
                  <a:pt x="319590" y="121703"/>
                  <a:pt x="317249" y="122357"/>
                  <a:pt x="314909" y="122357"/>
                </a:cubicBezTo>
                <a:cubicBezTo>
                  <a:pt x="311164" y="122357"/>
                  <a:pt x="307512" y="120583"/>
                  <a:pt x="305172" y="117315"/>
                </a:cubicBezTo>
                <a:lnTo>
                  <a:pt x="284481" y="87999"/>
                </a:lnTo>
                <a:cubicBezTo>
                  <a:pt x="280736" y="82677"/>
                  <a:pt x="282046" y="75301"/>
                  <a:pt x="287383" y="71567"/>
                </a:cubicBezTo>
                <a:cubicBezTo>
                  <a:pt x="290052" y="69653"/>
                  <a:pt x="293235" y="69023"/>
                  <a:pt x="296219" y="69536"/>
                </a:cubicBezTo>
                <a:close/>
                <a:moveTo>
                  <a:pt x="247303" y="171"/>
                </a:moveTo>
                <a:cubicBezTo>
                  <a:pt x="250284" y="684"/>
                  <a:pt x="253067" y="2342"/>
                  <a:pt x="254938" y="5003"/>
                </a:cubicBezTo>
                <a:lnTo>
                  <a:pt x="272336" y="29656"/>
                </a:lnTo>
                <a:cubicBezTo>
                  <a:pt x="276078" y="34979"/>
                  <a:pt x="274768" y="42356"/>
                  <a:pt x="269436" y="46185"/>
                </a:cubicBezTo>
                <a:cubicBezTo>
                  <a:pt x="267379" y="47586"/>
                  <a:pt x="265040" y="48333"/>
                  <a:pt x="262608" y="48333"/>
                </a:cubicBezTo>
                <a:cubicBezTo>
                  <a:pt x="258960" y="48333"/>
                  <a:pt x="255219" y="46559"/>
                  <a:pt x="252974" y="43290"/>
                </a:cubicBezTo>
                <a:lnTo>
                  <a:pt x="235575" y="18637"/>
                </a:lnTo>
                <a:cubicBezTo>
                  <a:pt x="231834" y="13314"/>
                  <a:pt x="233143" y="5937"/>
                  <a:pt x="238475" y="2202"/>
                </a:cubicBezTo>
                <a:cubicBezTo>
                  <a:pt x="241141" y="288"/>
                  <a:pt x="244321" y="-343"/>
                  <a:pt x="247303" y="171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</p:sp>
      <p:sp>
        <p:nvSpPr>
          <p:cNvPr id="27" name="bacteria_40412">
            <a:extLst>
              <a:ext uri="{FF2B5EF4-FFF2-40B4-BE49-F238E27FC236}">
                <a16:creationId xmlns:a16="http://schemas.microsoft.com/office/drawing/2014/main" id="{689E62A8-54FC-9041-8D03-07D58ADB44F7}"/>
              </a:ext>
            </a:extLst>
          </p:cNvPr>
          <p:cNvSpPr>
            <a:spLocks noChangeAspect="1"/>
          </p:cNvSpPr>
          <p:nvPr/>
        </p:nvSpPr>
        <p:spPr bwMode="auto">
          <a:xfrm>
            <a:off x="5487818" y="787831"/>
            <a:ext cx="352148" cy="324507"/>
          </a:xfrm>
          <a:custGeom>
            <a:avLst/>
            <a:gdLst>
              <a:gd name="connsiteX0" fmla="*/ 448292 w 609408"/>
              <a:gd name="connsiteY0" fmla="*/ 409454 h 582738"/>
              <a:gd name="connsiteX1" fmla="*/ 474463 w 609408"/>
              <a:gd name="connsiteY1" fmla="*/ 435642 h 582738"/>
              <a:gd name="connsiteX2" fmla="*/ 448292 w 609408"/>
              <a:gd name="connsiteY2" fmla="*/ 461743 h 582738"/>
              <a:gd name="connsiteX3" fmla="*/ 422033 w 609408"/>
              <a:gd name="connsiteY3" fmla="*/ 435642 h 582738"/>
              <a:gd name="connsiteX4" fmla="*/ 448292 w 609408"/>
              <a:gd name="connsiteY4" fmla="*/ 409454 h 582738"/>
              <a:gd name="connsiteX5" fmla="*/ 330898 w 609408"/>
              <a:gd name="connsiteY5" fmla="*/ 400492 h 582738"/>
              <a:gd name="connsiteX6" fmla="*/ 348434 w 609408"/>
              <a:gd name="connsiteY6" fmla="*/ 418063 h 582738"/>
              <a:gd name="connsiteX7" fmla="*/ 330898 w 609408"/>
              <a:gd name="connsiteY7" fmla="*/ 435634 h 582738"/>
              <a:gd name="connsiteX8" fmla="*/ 313362 w 609408"/>
              <a:gd name="connsiteY8" fmla="*/ 418063 h 582738"/>
              <a:gd name="connsiteX9" fmla="*/ 330898 w 609408"/>
              <a:gd name="connsiteY9" fmla="*/ 400492 h 582738"/>
              <a:gd name="connsiteX10" fmla="*/ 484731 w 609408"/>
              <a:gd name="connsiteY10" fmla="*/ 374383 h 582738"/>
              <a:gd name="connsiteX11" fmla="*/ 494999 w 609408"/>
              <a:gd name="connsiteY11" fmla="*/ 384615 h 582738"/>
              <a:gd name="connsiteX12" fmla="*/ 484731 w 609408"/>
              <a:gd name="connsiteY12" fmla="*/ 394847 h 582738"/>
              <a:gd name="connsiteX13" fmla="*/ 474463 w 609408"/>
              <a:gd name="connsiteY13" fmla="*/ 384615 h 582738"/>
              <a:gd name="connsiteX14" fmla="*/ 484731 w 609408"/>
              <a:gd name="connsiteY14" fmla="*/ 374383 h 582738"/>
              <a:gd name="connsiteX15" fmla="*/ 247631 w 609408"/>
              <a:gd name="connsiteY15" fmla="*/ 370149 h 582738"/>
              <a:gd name="connsiteX16" fmla="*/ 257899 w 609408"/>
              <a:gd name="connsiteY16" fmla="*/ 380381 h 582738"/>
              <a:gd name="connsiteX17" fmla="*/ 247631 w 609408"/>
              <a:gd name="connsiteY17" fmla="*/ 390613 h 582738"/>
              <a:gd name="connsiteX18" fmla="*/ 237363 w 609408"/>
              <a:gd name="connsiteY18" fmla="*/ 380381 h 582738"/>
              <a:gd name="connsiteX19" fmla="*/ 247631 w 609408"/>
              <a:gd name="connsiteY19" fmla="*/ 370149 h 582738"/>
              <a:gd name="connsiteX20" fmla="*/ 420728 w 609408"/>
              <a:gd name="connsiteY20" fmla="*/ 349614 h 582738"/>
              <a:gd name="connsiteX21" fmla="*/ 438264 w 609408"/>
              <a:gd name="connsiteY21" fmla="*/ 367114 h 582738"/>
              <a:gd name="connsiteX22" fmla="*/ 420728 w 609408"/>
              <a:gd name="connsiteY22" fmla="*/ 384614 h 582738"/>
              <a:gd name="connsiteX23" fmla="*/ 403192 w 609408"/>
              <a:gd name="connsiteY23" fmla="*/ 367114 h 582738"/>
              <a:gd name="connsiteX24" fmla="*/ 420728 w 609408"/>
              <a:gd name="connsiteY24" fmla="*/ 349614 h 582738"/>
              <a:gd name="connsiteX25" fmla="*/ 313327 w 609408"/>
              <a:gd name="connsiteY25" fmla="*/ 323364 h 582738"/>
              <a:gd name="connsiteX26" fmla="*/ 339542 w 609408"/>
              <a:gd name="connsiteY26" fmla="*/ 349544 h 582738"/>
              <a:gd name="connsiteX27" fmla="*/ 313327 w 609408"/>
              <a:gd name="connsiteY27" fmla="*/ 375724 h 582738"/>
              <a:gd name="connsiteX28" fmla="*/ 287112 w 609408"/>
              <a:gd name="connsiteY28" fmla="*/ 349544 h 582738"/>
              <a:gd name="connsiteX29" fmla="*/ 313327 w 609408"/>
              <a:gd name="connsiteY29" fmla="*/ 323364 h 582738"/>
              <a:gd name="connsiteX30" fmla="*/ 182958 w 609408"/>
              <a:gd name="connsiteY30" fmla="*/ 296902 h 582738"/>
              <a:gd name="connsiteX31" fmla="*/ 196225 w 609408"/>
              <a:gd name="connsiteY31" fmla="*/ 310169 h 582738"/>
              <a:gd name="connsiteX32" fmla="*/ 182958 w 609408"/>
              <a:gd name="connsiteY32" fmla="*/ 323436 h 582738"/>
              <a:gd name="connsiteX33" fmla="*/ 169691 w 609408"/>
              <a:gd name="connsiteY33" fmla="*/ 310169 h 582738"/>
              <a:gd name="connsiteX34" fmla="*/ 182958 w 609408"/>
              <a:gd name="connsiteY34" fmla="*/ 296902 h 582738"/>
              <a:gd name="connsiteX35" fmla="*/ 244561 w 609408"/>
              <a:gd name="connsiteY35" fmla="*/ 263524 h 582738"/>
              <a:gd name="connsiteX36" fmla="*/ 257898 w 609408"/>
              <a:gd name="connsiteY36" fmla="*/ 276791 h 582738"/>
              <a:gd name="connsiteX37" fmla="*/ 244561 w 609408"/>
              <a:gd name="connsiteY37" fmla="*/ 290058 h 582738"/>
              <a:gd name="connsiteX38" fmla="*/ 231224 w 609408"/>
              <a:gd name="connsiteY38" fmla="*/ 276791 h 582738"/>
              <a:gd name="connsiteX39" fmla="*/ 244561 w 609408"/>
              <a:gd name="connsiteY39" fmla="*/ 263524 h 582738"/>
              <a:gd name="connsiteX40" fmla="*/ 143829 w 609408"/>
              <a:gd name="connsiteY40" fmla="*/ 199874 h 582738"/>
              <a:gd name="connsiteX41" fmla="*/ 168915 w 609408"/>
              <a:gd name="connsiteY41" fmla="*/ 224925 h 582738"/>
              <a:gd name="connsiteX42" fmla="*/ 143829 w 609408"/>
              <a:gd name="connsiteY42" fmla="*/ 249976 h 582738"/>
              <a:gd name="connsiteX43" fmla="*/ 118743 w 609408"/>
              <a:gd name="connsiteY43" fmla="*/ 224925 h 582738"/>
              <a:gd name="connsiteX44" fmla="*/ 143829 w 609408"/>
              <a:gd name="connsiteY44" fmla="*/ 199874 h 582738"/>
              <a:gd name="connsiteX45" fmla="*/ 196294 w 609408"/>
              <a:gd name="connsiteY45" fmla="*/ 156971 h 582738"/>
              <a:gd name="connsiteX46" fmla="*/ 213865 w 609408"/>
              <a:gd name="connsiteY46" fmla="*/ 174507 h 582738"/>
              <a:gd name="connsiteX47" fmla="*/ 196294 w 609408"/>
              <a:gd name="connsiteY47" fmla="*/ 192043 h 582738"/>
              <a:gd name="connsiteX48" fmla="*/ 178723 w 609408"/>
              <a:gd name="connsiteY48" fmla="*/ 174507 h 582738"/>
              <a:gd name="connsiteX49" fmla="*/ 196294 w 609408"/>
              <a:gd name="connsiteY49" fmla="*/ 156971 h 582738"/>
              <a:gd name="connsiteX50" fmla="*/ 156390 w 609408"/>
              <a:gd name="connsiteY50" fmla="*/ 92474 h 582738"/>
              <a:gd name="connsiteX51" fmla="*/ 169692 w 609408"/>
              <a:gd name="connsiteY51" fmla="*/ 105741 h 582738"/>
              <a:gd name="connsiteX52" fmla="*/ 156390 w 609408"/>
              <a:gd name="connsiteY52" fmla="*/ 119008 h 582738"/>
              <a:gd name="connsiteX53" fmla="*/ 143088 w 609408"/>
              <a:gd name="connsiteY53" fmla="*/ 105741 h 582738"/>
              <a:gd name="connsiteX54" fmla="*/ 156390 w 609408"/>
              <a:gd name="connsiteY54" fmla="*/ 92474 h 582738"/>
              <a:gd name="connsiteX55" fmla="*/ 215947 w 609408"/>
              <a:gd name="connsiteY55" fmla="*/ 86052 h 582738"/>
              <a:gd name="connsiteX56" fmla="*/ 235670 w 609408"/>
              <a:gd name="connsiteY56" fmla="*/ 105705 h 582738"/>
              <a:gd name="connsiteX57" fmla="*/ 215947 w 609408"/>
              <a:gd name="connsiteY57" fmla="*/ 125358 h 582738"/>
              <a:gd name="connsiteX58" fmla="*/ 196224 w 609408"/>
              <a:gd name="connsiteY58" fmla="*/ 105705 h 582738"/>
              <a:gd name="connsiteX59" fmla="*/ 215947 w 609408"/>
              <a:gd name="connsiteY59" fmla="*/ 86052 h 582738"/>
              <a:gd name="connsiteX60" fmla="*/ 182403 w 609408"/>
              <a:gd name="connsiteY60" fmla="*/ 47321 h 582738"/>
              <a:gd name="connsiteX61" fmla="*/ 101246 w 609408"/>
              <a:gd name="connsiteY61" fmla="*/ 105873 h 582738"/>
              <a:gd name="connsiteX62" fmla="*/ 203190 w 609408"/>
              <a:gd name="connsiteY62" fmla="*/ 407023 h 582738"/>
              <a:gd name="connsiteX63" fmla="*/ 434967 w 609408"/>
              <a:gd name="connsiteY63" fmla="*/ 488927 h 582738"/>
              <a:gd name="connsiteX64" fmla="*/ 458872 w 609408"/>
              <a:gd name="connsiteY64" fmla="*/ 487803 h 582738"/>
              <a:gd name="connsiteX65" fmla="*/ 542541 w 609408"/>
              <a:gd name="connsiteY65" fmla="*/ 405553 h 582738"/>
              <a:gd name="connsiteX66" fmla="*/ 461644 w 609408"/>
              <a:gd name="connsiteY66" fmla="*/ 323303 h 582738"/>
              <a:gd name="connsiteX67" fmla="*/ 322976 w 609408"/>
              <a:gd name="connsiteY67" fmla="*/ 289141 h 582738"/>
              <a:gd name="connsiteX68" fmla="*/ 259315 w 609408"/>
              <a:gd name="connsiteY68" fmla="*/ 152404 h 582738"/>
              <a:gd name="connsiteX69" fmla="*/ 202151 w 609408"/>
              <a:gd name="connsiteY69" fmla="*/ 49916 h 582738"/>
              <a:gd name="connsiteX70" fmla="*/ 182403 w 609408"/>
              <a:gd name="connsiteY70" fmla="*/ 47321 h 582738"/>
              <a:gd name="connsiteX71" fmla="*/ 289197 w 609408"/>
              <a:gd name="connsiteY71" fmla="*/ 1 h 582738"/>
              <a:gd name="connsiteX72" fmla="*/ 301756 w 609408"/>
              <a:gd name="connsiteY72" fmla="*/ 10996 h 582738"/>
              <a:gd name="connsiteX73" fmla="*/ 295520 w 609408"/>
              <a:gd name="connsiteY73" fmla="*/ 50089 h 582738"/>
              <a:gd name="connsiteX74" fmla="*/ 269882 w 609408"/>
              <a:gd name="connsiteY74" fmla="*/ 69202 h 582738"/>
              <a:gd name="connsiteX75" fmla="*/ 281662 w 609408"/>
              <a:gd name="connsiteY75" fmla="*/ 95062 h 582738"/>
              <a:gd name="connsiteX76" fmla="*/ 293008 w 609408"/>
              <a:gd name="connsiteY76" fmla="*/ 92554 h 582738"/>
              <a:gd name="connsiteX77" fmla="*/ 310504 w 609408"/>
              <a:gd name="connsiteY77" fmla="*/ 87019 h 582738"/>
              <a:gd name="connsiteX78" fmla="*/ 319772 w 609408"/>
              <a:gd name="connsiteY78" fmla="*/ 62283 h 582738"/>
              <a:gd name="connsiteX79" fmla="*/ 341945 w 609408"/>
              <a:gd name="connsiteY79" fmla="*/ 68337 h 582738"/>
              <a:gd name="connsiteX80" fmla="*/ 325488 w 609408"/>
              <a:gd name="connsiteY80" fmla="*/ 104403 h 582738"/>
              <a:gd name="connsiteX81" fmla="*/ 286339 w 609408"/>
              <a:gd name="connsiteY81" fmla="*/ 117549 h 582738"/>
              <a:gd name="connsiteX82" fmla="*/ 286425 w 609408"/>
              <a:gd name="connsiteY82" fmla="*/ 147560 h 582738"/>
              <a:gd name="connsiteX83" fmla="*/ 288418 w 609408"/>
              <a:gd name="connsiteY83" fmla="*/ 147820 h 582738"/>
              <a:gd name="connsiteX84" fmla="*/ 295866 w 609408"/>
              <a:gd name="connsiteY84" fmla="*/ 148512 h 582738"/>
              <a:gd name="connsiteX85" fmla="*/ 315614 w 609408"/>
              <a:gd name="connsiteY85" fmla="*/ 148944 h 582738"/>
              <a:gd name="connsiteX86" fmla="*/ 332244 w 609408"/>
              <a:gd name="connsiteY86" fmla="*/ 128965 h 582738"/>
              <a:gd name="connsiteX87" fmla="*/ 352165 w 609408"/>
              <a:gd name="connsiteY87" fmla="*/ 140641 h 582738"/>
              <a:gd name="connsiteX88" fmla="*/ 323063 w 609408"/>
              <a:gd name="connsiteY88" fmla="*/ 170739 h 582738"/>
              <a:gd name="connsiteX89" fmla="*/ 283481 w 609408"/>
              <a:gd name="connsiteY89" fmla="*/ 170220 h 582738"/>
              <a:gd name="connsiteX90" fmla="*/ 282614 w 609408"/>
              <a:gd name="connsiteY90" fmla="*/ 190718 h 582738"/>
              <a:gd name="connsiteX91" fmla="*/ 284173 w 609408"/>
              <a:gd name="connsiteY91" fmla="*/ 190718 h 582738"/>
              <a:gd name="connsiteX92" fmla="*/ 315354 w 609408"/>
              <a:gd name="connsiteY92" fmla="*/ 194696 h 582738"/>
              <a:gd name="connsiteX93" fmla="*/ 332504 w 609408"/>
              <a:gd name="connsiteY93" fmla="*/ 176880 h 582738"/>
              <a:gd name="connsiteX94" fmla="*/ 352425 w 609408"/>
              <a:gd name="connsiteY94" fmla="*/ 188469 h 582738"/>
              <a:gd name="connsiteX95" fmla="*/ 321417 w 609408"/>
              <a:gd name="connsiteY95" fmla="*/ 216837 h 582738"/>
              <a:gd name="connsiteX96" fmla="*/ 286512 w 609408"/>
              <a:gd name="connsiteY96" fmla="*/ 214675 h 582738"/>
              <a:gd name="connsiteX97" fmla="*/ 308425 w 609408"/>
              <a:gd name="connsiteY97" fmla="*/ 247799 h 582738"/>
              <a:gd name="connsiteX98" fmla="*/ 308685 w 609408"/>
              <a:gd name="connsiteY98" fmla="*/ 247713 h 582738"/>
              <a:gd name="connsiteX99" fmla="*/ 321677 w 609408"/>
              <a:gd name="connsiteY99" fmla="*/ 244080 h 582738"/>
              <a:gd name="connsiteX100" fmla="*/ 339433 w 609408"/>
              <a:gd name="connsiteY100" fmla="*/ 237075 h 582738"/>
              <a:gd name="connsiteX101" fmla="*/ 345322 w 609408"/>
              <a:gd name="connsiteY101" fmla="*/ 221853 h 582738"/>
              <a:gd name="connsiteX102" fmla="*/ 346708 w 609408"/>
              <a:gd name="connsiteY102" fmla="*/ 214415 h 582738"/>
              <a:gd name="connsiteX103" fmla="*/ 346795 w 609408"/>
              <a:gd name="connsiteY103" fmla="*/ 214242 h 582738"/>
              <a:gd name="connsiteX104" fmla="*/ 369747 w 609408"/>
              <a:gd name="connsiteY104" fmla="*/ 214415 h 582738"/>
              <a:gd name="connsiteX105" fmla="*/ 355803 w 609408"/>
              <a:gd name="connsiteY105" fmla="*/ 253248 h 582738"/>
              <a:gd name="connsiteX106" fmla="*/ 333283 w 609408"/>
              <a:gd name="connsiteY106" fmla="*/ 264838 h 582738"/>
              <a:gd name="connsiteX107" fmla="*/ 335102 w 609408"/>
              <a:gd name="connsiteY107" fmla="*/ 265789 h 582738"/>
              <a:gd name="connsiteX108" fmla="*/ 357188 w 609408"/>
              <a:gd name="connsiteY108" fmla="*/ 276254 h 582738"/>
              <a:gd name="connsiteX109" fmla="*/ 358748 w 609408"/>
              <a:gd name="connsiteY109" fmla="*/ 274870 h 582738"/>
              <a:gd name="connsiteX110" fmla="*/ 385078 w 609408"/>
              <a:gd name="connsiteY110" fmla="*/ 255843 h 582738"/>
              <a:gd name="connsiteX111" fmla="*/ 385251 w 609408"/>
              <a:gd name="connsiteY111" fmla="*/ 232059 h 582738"/>
              <a:gd name="connsiteX112" fmla="*/ 407424 w 609408"/>
              <a:gd name="connsiteY112" fmla="*/ 225918 h 582738"/>
              <a:gd name="connsiteX113" fmla="*/ 404306 w 609408"/>
              <a:gd name="connsiteY113" fmla="*/ 268297 h 582738"/>
              <a:gd name="connsiteX114" fmla="*/ 384039 w 609408"/>
              <a:gd name="connsiteY114" fmla="*/ 286632 h 582738"/>
              <a:gd name="connsiteX115" fmla="*/ 406991 w 609408"/>
              <a:gd name="connsiteY115" fmla="*/ 292946 h 582738"/>
              <a:gd name="connsiteX116" fmla="*/ 408723 w 609408"/>
              <a:gd name="connsiteY116" fmla="*/ 290524 h 582738"/>
              <a:gd name="connsiteX117" fmla="*/ 430810 w 609408"/>
              <a:gd name="connsiteY117" fmla="*/ 266654 h 582738"/>
              <a:gd name="connsiteX118" fmla="*/ 425440 w 609408"/>
              <a:gd name="connsiteY118" fmla="*/ 240707 h 582738"/>
              <a:gd name="connsiteX119" fmla="*/ 447699 w 609408"/>
              <a:gd name="connsiteY119" fmla="*/ 234567 h 582738"/>
              <a:gd name="connsiteX120" fmla="*/ 452723 w 609408"/>
              <a:gd name="connsiteY120" fmla="*/ 273659 h 582738"/>
              <a:gd name="connsiteX121" fmla="*/ 435487 w 609408"/>
              <a:gd name="connsiteY121" fmla="*/ 297270 h 582738"/>
              <a:gd name="connsiteX122" fmla="*/ 458872 w 609408"/>
              <a:gd name="connsiteY122" fmla="*/ 297184 h 582738"/>
              <a:gd name="connsiteX123" fmla="*/ 463117 w 609408"/>
              <a:gd name="connsiteY123" fmla="*/ 297011 h 582738"/>
              <a:gd name="connsiteX124" fmla="*/ 477494 w 609408"/>
              <a:gd name="connsiteY124" fmla="*/ 275735 h 582738"/>
              <a:gd name="connsiteX125" fmla="*/ 469786 w 609408"/>
              <a:gd name="connsiteY125" fmla="*/ 252470 h 582738"/>
              <a:gd name="connsiteX126" fmla="*/ 489707 w 609408"/>
              <a:gd name="connsiteY126" fmla="*/ 240794 h 582738"/>
              <a:gd name="connsiteX127" fmla="*/ 499667 w 609408"/>
              <a:gd name="connsiteY127" fmla="*/ 281789 h 582738"/>
              <a:gd name="connsiteX128" fmla="*/ 489967 w 609408"/>
              <a:gd name="connsiteY128" fmla="*/ 299692 h 582738"/>
              <a:gd name="connsiteX129" fmla="*/ 502526 w 609408"/>
              <a:gd name="connsiteY129" fmla="*/ 304016 h 582738"/>
              <a:gd name="connsiteX130" fmla="*/ 520801 w 609408"/>
              <a:gd name="connsiteY130" fmla="*/ 286200 h 582738"/>
              <a:gd name="connsiteX131" fmla="*/ 517943 w 609408"/>
              <a:gd name="connsiteY131" fmla="*/ 259994 h 582738"/>
              <a:gd name="connsiteX132" fmla="*/ 540202 w 609408"/>
              <a:gd name="connsiteY132" fmla="*/ 253854 h 582738"/>
              <a:gd name="connsiteX133" fmla="*/ 541675 w 609408"/>
              <a:gd name="connsiteY133" fmla="*/ 295973 h 582738"/>
              <a:gd name="connsiteX134" fmla="*/ 523226 w 609408"/>
              <a:gd name="connsiteY134" fmla="*/ 316384 h 582738"/>
              <a:gd name="connsiteX135" fmla="*/ 539423 w 609408"/>
              <a:gd name="connsiteY135" fmla="*/ 331520 h 582738"/>
              <a:gd name="connsiteX136" fmla="*/ 558824 w 609408"/>
              <a:gd name="connsiteY136" fmla="*/ 315779 h 582738"/>
              <a:gd name="connsiteX137" fmla="*/ 558564 w 609408"/>
              <a:gd name="connsiteY137" fmla="*/ 291130 h 582738"/>
              <a:gd name="connsiteX138" fmla="*/ 580737 w 609408"/>
              <a:gd name="connsiteY138" fmla="*/ 284989 h 582738"/>
              <a:gd name="connsiteX139" fmla="*/ 579611 w 609408"/>
              <a:gd name="connsiteY139" fmla="*/ 325552 h 582738"/>
              <a:gd name="connsiteX140" fmla="*/ 552848 w 609408"/>
              <a:gd name="connsiteY140" fmla="*/ 350114 h 582738"/>
              <a:gd name="connsiteX141" fmla="*/ 558651 w 609408"/>
              <a:gd name="connsiteY141" fmla="*/ 361271 h 582738"/>
              <a:gd name="connsiteX142" fmla="*/ 565753 w 609408"/>
              <a:gd name="connsiteY142" fmla="*/ 358504 h 582738"/>
              <a:gd name="connsiteX143" fmla="*/ 581257 w 609408"/>
              <a:gd name="connsiteY143" fmla="*/ 350460 h 582738"/>
              <a:gd name="connsiteX144" fmla="*/ 586367 w 609408"/>
              <a:gd name="connsiteY144" fmla="*/ 326244 h 582738"/>
              <a:gd name="connsiteX145" fmla="*/ 609406 w 609408"/>
              <a:gd name="connsiteY145" fmla="*/ 326244 h 582738"/>
              <a:gd name="connsiteX146" fmla="*/ 598320 w 609408"/>
              <a:gd name="connsiteY146" fmla="*/ 365769 h 582738"/>
              <a:gd name="connsiteX147" fmla="*/ 566186 w 609408"/>
              <a:gd name="connsiteY147" fmla="*/ 383153 h 582738"/>
              <a:gd name="connsiteX148" fmla="*/ 568871 w 609408"/>
              <a:gd name="connsiteY148" fmla="*/ 405467 h 582738"/>
              <a:gd name="connsiteX149" fmla="*/ 483038 w 609408"/>
              <a:gd name="connsiteY149" fmla="*/ 510030 h 582738"/>
              <a:gd name="connsiteX150" fmla="*/ 489447 w 609408"/>
              <a:gd name="connsiteY150" fmla="*/ 538485 h 582738"/>
              <a:gd name="connsiteX151" fmla="*/ 469353 w 609408"/>
              <a:gd name="connsiteY151" fmla="*/ 577491 h 582738"/>
              <a:gd name="connsiteX152" fmla="*/ 449518 w 609408"/>
              <a:gd name="connsiteY152" fmla="*/ 565815 h 582738"/>
              <a:gd name="connsiteX153" fmla="*/ 465802 w 609408"/>
              <a:gd name="connsiteY153" fmla="*/ 537360 h 582738"/>
              <a:gd name="connsiteX154" fmla="*/ 458613 w 609408"/>
              <a:gd name="connsiteY154" fmla="*/ 514009 h 582738"/>
              <a:gd name="connsiteX155" fmla="*/ 434967 w 609408"/>
              <a:gd name="connsiteY155" fmla="*/ 515219 h 582738"/>
              <a:gd name="connsiteX156" fmla="*/ 429164 w 609408"/>
              <a:gd name="connsiteY156" fmla="*/ 515046 h 582738"/>
              <a:gd name="connsiteX157" fmla="*/ 431243 w 609408"/>
              <a:gd name="connsiteY157" fmla="*/ 540993 h 582738"/>
              <a:gd name="connsiteX158" fmla="*/ 404393 w 609408"/>
              <a:gd name="connsiteY158" fmla="*/ 578961 h 582738"/>
              <a:gd name="connsiteX159" fmla="*/ 388109 w 609408"/>
              <a:gd name="connsiteY159" fmla="*/ 562701 h 582738"/>
              <a:gd name="connsiteX160" fmla="*/ 408030 w 609408"/>
              <a:gd name="connsiteY160" fmla="*/ 536668 h 582738"/>
              <a:gd name="connsiteX161" fmla="*/ 403613 w 609408"/>
              <a:gd name="connsiteY161" fmla="*/ 513490 h 582738"/>
              <a:gd name="connsiteX162" fmla="*/ 364204 w 609408"/>
              <a:gd name="connsiteY162" fmla="*/ 507176 h 582738"/>
              <a:gd name="connsiteX163" fmla="*/ 359267 w 609408"/>
              <a:gd name="connsiteY163" fmla="*/ 538312 h 582738"/>
              <a:gd name="connsiteX164" fmla="*/ 322890 w 609408"/>
              <a:gd name="connsiteY164" fmla="*/ 566853 h 582738"/>
              <a:gd name="connsiteX165" fmla="*/ 311283 w 609408"/>
              <a:gd name="connsiteY165" fmla="*/ 546960 h 582738"/>
              <a:gd name="connsiteX166" fmla="*/ 338220 w 609408"/>
              <a:gd name="connsiteY166" fmla="*/ 527674 h 582738"/>
              <a:gd name="connsiteX167" fmla="*/ 340299 w 609408"/>
              <a:gd name="connsiteY167" fmla="*/ 501727 h 582738"/>
              <a:gd name="connsiteX168" fmla="*/ 340299 w 609408"/>
              <a:gd name="connsiteY168" fmla="*/ 501381 h 582738"/>
              <a:gd name="connsiteX169" fmla="*/ 299937 w 609408"/>
              <a:gd name="connsiteY169" fmla="*/ 488322 h 582738"/>
              <a:gd name="connsiteX170" fmla="*/ 288851 w 609408"/>
              <a:gd name="connsiteY170" fmla="*/ 517728 h 582738"/>
              <a:gd name="connsiteX171" fmla="*/ 247883 w 609408"/>
              <a:gd name="connsiteY171" fmla="*/ 538831 h 582738"/>
              <a:gd name="connsiteX172" fmla="*/ 241820 w 609408"/>
              <a:gd name="connsiteY172" fmla="*/ 516690 h 582738"/>
              <a:gd name="connsiteX173" fmla="*/ 271874 w 609408"/>
              <a:gd name="connsiteY173" fmla="*/ 501987 h 582738"/>
              <a:gd name="connsiteX174" fmla="*/ 277331 w 609408"/>
              <a:gd name="connsiteY174" fmla="*/ 479327 h 582738"/>
              <a:gd name="connsiteX175" fmla="*/ 246843 w 609408"/>
              <a:gd name="connsiteY175" fmla="*/ 464797 h 582738"/>
              <a:gd name="connsiteX176" fmla="*/ 224584 w 609408"/>
              <a:gd name="connsiteY176" fmla="*/ 495500 h 582738"/>
              <a:gd name="connsiteX177" fmla="*/ 178765 w 609408"/>
              <a:gd name="connsiteY177" fmla="*/ 502160 h 582738"/>
              <a:gd name="connsiteX178" fmla="*/ 178765 w 609408"/>
              <a:gd name="connsiteY178" fmla="*/ 479241 h 582738"/>
              <a:gd name="connsiteX179" fmla="*/ 213844 w 609408"/>
              <a:gd name="connsiteY179" fmla="*/ 475262 h 582738"/>
              <a:gd name="connsiteX180" fmla="*/ 226402 w 609408"/>
              <a:gd name="connsiteY180" fmla="*/ 454159 h 582738"/>
              <a:gd name="connsiteX181" fmla="*/ 226662 w 609408"/>
              <a:gd name="connsiteY181" fmla="*/ 453727 h 582738"/>
              <a:gd name="connsiteX182" fmla="*/ 190458 w 609408"/>
              <a:gd name="connsiteY182" fmla="*/ 430202 h 582738"/>
              <a:gd name="connsiteX183" fmla="*/ 157025 w 609408"/>
              <a:gd name="connsiteY183" fmla="*/ 458397 h 582738"/>
              <a:gd name="connsiteX184" fmla="*/ 112766 w 609408"/>
              <a:gd name="connsiteY184" fmla="*/ 453640 h 582738"/>
              <a:gd name="connsiteX185" fmla="*/ 118915 w 609408"/>
              <a:gd name="connsiteY185" fmla="*/ 431499 h 582738"/>
              <a:gd name="connsiteX186" fmla="*/ 151482 w 609408"/>
              <a:gd name="connsiteY186" fmla="*/ 435910 h 582738"/>
              <a:gd name="connsiteX187" fmla="*/ 170970 w 609408"/>
              <a:gd name="connsiteY187" fmla="*/ 418007 h 582738"/>
              <a:gd name="connsiteX188" fmla="*/ 172616 w 609408"/>
              <a:gd name="connsiteY188" fmla="*/ 416277 h 582738"/>
              <a:gd name="connsiteX189" fmla="*/ 142994 w 609408"/>
              <a:gd name="connsiteY189" fmla="*/ 388774 h 582738"/>
              <a:gd name="connsiteX190" fmla="*/ 111986 w 609408"/>
              <a:gd name="connsiteY190" fmla="*/ 413337 h 582738"/>
              <a:gd name="connsiteX191" fmla="*/ 67727 w 609408"/>
              <a:gd name="connsiteY191" fmla="*/ 408580 h 582738"/>
              <a:gd name="connsiteX192" fmla="*/ 73790 w 609408"/>
              <a:gd name="connsiteY192" fmla="*/ 386439 h 582738"/>
              <a:gd name="connsiteX193" fmla="*/ 106443 w 609408"/>
              <a:gd name="connsiteY193" fmla="*/ 390850 h 582738"/>
              <a:gd name="connsiteX194" fmla="*/ 125844 w 609408"/>
              <a:gd name="connsiteY194" fmla="*/ 373034 h 582738"/>
              <a:gd name="connsiteX195" fmla="*/ 127577 w 609408"/>
              <a:gd name="connsiteY195" fmla="*/ 371217 h 582738"/>
              <a:gd name="connsiteX196" fmla="*/ 106963 w 609408"/>
              <a:gd name="connsiteY196" fmla="*/ 341639 h 582738"/>
              <a:gd name="connsiteX197" fmla="*/ 79420 w 609408"/>
              <a:gd name="connsiteY197" fmla="*/ 361444 h 582738"/>
              <a:gd name="connsiteX198" fmla="*/ 35160 w 609408"/>
              <a:gd name="connsiteY198" fmla="*/ 356687 h 582738"/>
              <a:gd name="connsiteX199" fmla="*/ 41310 w 609408"/>
              <a:gd name="connsiteY199" fmla="*/ 334547 h 582738"/>
              <a:gd name="connsiteX200" fmla="*/ 73876 w 609408"/>
              <a:gd name="connsiteY200" fmla="*/ 338957 h 582738"/>
              <a:gd name="connsiteX201" fmla="*/ 93364 w 609408"/>
              <a:gd name="connsiteY201" fmla="*/ 321055 h 582738"/>
              <a:gd name="connsiteX202" fmla="*/ 95010 w 609408"/>
              <a:gd name="connsiteY202" fmla="*/ 319325 h 582738"/>
              <a:gd name="connsiteX203" fmla="*/ 84790 w 609408"/>
              <a:gd name="connsiteY203" fmla="*/ 294589 h 582738"/>
              <a:gd name="connsiteX204" fmla="*/ 48759 w 609408"/>
              <a:gd name="connsiteY204" fmla="*/ 306265 h 582738"/>
              <a:gd name="connsiteX205" fmla="*/ 12554 w 609408"/>
              <a:gd name="connsiteY205" fmla="*/ 288016 h 582738"/>
              <a:gd name="connsiteX206" fmla="*/ 24160 w 609408"/>
              <a:gd name="connsiteY206" fmla="*/ 268124 h 582738"/>
              <a:gd name="connsiteX207" fmla="*/ 52656 w 609408"/>
              <a:gd name="connsiteY207" fmla="*/ 283692 h 582738"/>
              <a:gd name="connsiteX208" fmla="*/ 76648 w 609408"/>
              <a:gd name="connsiteY208" fmla="*/ 272362 h 582738"/>
              <a:gd name="connsiteX209" fmla="*/ 77861 w 609408"/>
              <a:gd name="connsiteY209" fmla="*/ 271757 h 582738"/>
              <a:gd name="connsiteX210" fmla="*/ 72144 w 609408"/>
              <a:gd name="connsiteY210" fmla="*/ 242783 h 582738"/>
              <a:gd name="connsiteX211" fmla="*/ 36633 w 609408"/>
              <a:gd name="connsiteY211" fmla="*/ 246762 h 582738"/>
              <a:gd name="connsiteX212" fmla="*/ 3200 w 609408"/>
              <a:gd name="connsiteY212" fmla="*/ 219259 h 582738"/>
              <a:gd name="connsiteX213" fmla="*/ 19483 w 609408"/>
              <a:gd name="connsiteY213" fmla="*/ 202999 h 582738"/>
              <a:gd name="connsiteX214" fmla="*/ 43562 w 609408"/>
              <a:gd name="connsiteY214" fmla="*/ 224880 h 582738"/>
              <a:gd name="connsiteX215" fmla="*/ 69373 w 609408"/>
              <a:gd name="connsiteY215" fmla="*/ 219431 h 582738"/>
              <a:gd name="connsiteX216" fmla="*/ 67987 w 609408"/>
              <a:gd name="connsiteY216" fmla="*/ 185355 h 582738"/>
              <a:gd name="connsiteX217" fmla="*/ 36633 w 609408"/>
              <a:gd name="connsiteY217" fmla="*/ 187863 h 582738"/>
              <a:gd name="connsiteX218" fmla="*/ 3200 w 609408"/>
              <a:gd name="connsiteY218" fmla="*/ 160360 h 582738"/>
              <a:gd name="connsiteX219" fmla="*/ 19483 w 609408"/>
              <a:gd name="connsiteY219" fmla="*/ 144101 h 582738"/>
              <a:gd name="connsiteX220" fmla="*/ 43562 w 609408"/>
              <a:gd name="connsiteY220" fmla="*/ 165982 h 582738"/>
              <a:gd name="connsiteX221" fmla="*/ 68766 w 609408"/>
              <a:gd name="connsiteY221" fmla="*/ 160793 h 582738"/>
              <a:gd name="connsiteX222" fmla="*/ 71018 w 609408"/>
              <a:gd name="connsiteY222" fmla="*/ 133895 h 582738"/>
              <a:gd name="connsiteX223" fmla="*/ 49192 w 609408"/>
              <a:gd name="connsiteY223" fmla="*/ 133895 h 582738"/>
              <a:gd name="connsiteX224" fmla="*/ 15759 w 609408"/>
              <a:gd name="connsiteY224" fmla="*/ 106392 h 582738"/>
              <a:gd name="connsiteX225" fmla="*/ 31956 w 609408"/>
              <a:gd name="connsiteY225" fmla="*/ 90132 h 582738"/>
              <a:gd name="connsiteX226" fmla="*/ 56121 w 609408"/>
              <a:gd name="connsiteY226" fmla="*/ 112014 h 582738"/>
              <a:gd name="connsiteX227" fmla="*/ 74136 w 609408"/>
              <a:gd name="connsiteY227" fmla="*/ 109679 h 582738"/>
              <a:gd name="connsiteX228" fmla="*/ 75262 w 609408"/>
              <a:gd name="connsiteY228" fmla="*/ 101722 h 582738"/>
              <a:gd name="connsiteX229" fmla="*/ 182316 w 609408"/>
              <a:gd name="connsiteY229" fmla="*/ 21029 h 582738"/>
              <a:gd name="connsiteX230" fmla="*/ 209166 w 609408"/>
              <a:gd name="connsiteY230" fmla="*/ 24575 h 582738"/>
              <a:gd name="connsiteX231" fmla="*/ 254985 w 609408"/>
              <a:gd name="connsiteY231" fmla="*/ 50608 h 582738"/>
              <a:gd name="connsiteX232" fmla="*/ 261394 w 609408"/>
              <a:gd name="connsiteY232" fmla="*/ 47234 h 582738"/>
              <a:gd name="connsiteX233" fmla="*/ 276725 w 609408"/>
              <a:gd name="connsiteY233" fmla="*/ 36942 h 582738"/>
              <a:gd name="connsiteX234" fmla="*/ 278717 w 609408"/>
              <a:gd name="connsiteY234" fmla="*/ 10996 h 582738"/>
              <a:gd name="connsiteX235" fmla="*/ 289197 w 609408"/>
              <a:gd name="connsiteY235" fmla="*/ 1 h 58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609408" h="582738">
                <a:moveTo>
                  <a:pt x="448292" y="409454"/>
                </a:moveTo>
                <a:cubicBezTo>
                  <a:pt x="462764" y="409454"/>
                  <a:pt x="474463" y="421122"/>
                  <a:pt x="474463" y="435642"/>
                </a:cubicBezTo>
                <a:cubicBezTo>
                  <a:pt x="474463" y="450075"/>
                  <a:pt x="462764" y="461743"/>
                  <a:pt x="448292" y="461743"/>
                </a:cubicBezTo>
                <a:cubicBezTo>
                  <a:pt x="433819" y="461743"/>
                  <a:pt x="422033" y="450075"/>
                  <a:pt x="422033" y="435642"/>
                </a:cubicBezTo>
                <a:cubicBezTo>
                  <a:pt x="422033" y="421208"/>
                  <a:pt x="433819" y="409454"/>
                  <a:pt x="448292" y="409454"/>
                </a:cubicBezTo>
                <a:close/>
                <a:moveTo>
                  <a:pt x="330898" y="400492"/>
                </a:moveTo>
                <a:cubicBezTo>
                  <a:pt x="340583" y="400492"/>
                  <a:pt x="348434" y="408359"/>
                  <a:pt x="348434" y="418063"/>
                </a:cubicBezTo>
                <a:cubicBezTo>
                  <a:pt x="348434" y="427767"/>
                  <a:pt x="340583" y="435634"/>
                  <a:pt x="330898" y="435634"/>
                </a:cubicBezTo>
                <a:cubicBezTo>
                  <a:pt x="321213" y="435634"/>
                  <a:pt x="313362" y="427767"/>
                  <a:pt x="313362" y="418063"/>
                </a:cubicBezTo>
                <a:cubicBezTo>
                  <a:pt x="313362" y="408359"/>
                  <a:pt x="321213" y="400492"/>
                  <a:pt x="330898" y="400492"/>
                </a:cubicBezTo>
                <a:close/>
                <a:moveTo>
                  <a:pt x="484731" y="374383"/>
                </a:moveTo>
                <a:cubicBezTo>
                  <a:pt x="490402" y="374383"/>
                  <a:pt x="494999" y="378964"/>
                  <a:pt x="494999" y="384615"/>
                </a:cubicBezTo>
                <a:cubicBezTo>
                  <a:pt x="494999" y="390266"/>
                  <a:pt x="490402" y="394847"/>
                  <a:pt x="484731" y="394847"/>
                </a:cubicBezTo>
                <a:cubicBezTo>
                  <a:pt x="479060" y="394847"/>
                  <a:pt x="474463" y="390266"/>
                  <a:pt x="474463" y="384615"/>
                </a:cubicBezTo>
                <a:cubicBezTo>
                  <a:pt x="474463" y="378964"/>
                  <a:pt x="479060" y="374383"/>
                  <a:pt x="484731" y="374383"/>
                </a:cubicBezTo>
                <a:close/>
                <a:moveTo>
                  <a:pt x="247631" y="370149"/>
                </a:moveTo>
                <a:cubicBezTo>
                  <a:pt x="253302" y="370149"/>
                  <a:pt x="257899" y="374730"/>
                  <a:pt x="257899" y="380381"/>
                </a:cubicBezTo>
                <a:cubicBezTo>
                  <a:pt x="257899" y="386032"/>
                  <a:pt x="253302" y="390613"/>
                  <a:pt x="247631" y="390613"/>
                </a:cubicBezTo>
                <a:cubicBezTo>
                  <a:pt x="241960" y="390613"/>
                  <a:pt x="237363" y="386032"/>
                  <a:pt x="237363" y="380381"/>
                </a:cubicBezTo>
                <a:cubicBezTo>
                  <a:pt x="237363" y="374730"/>
                  <a:pt x="241960" y="370149"/>
                  <a:pt x="247631" y="370149"/>
                </a:cubicBezTo>
                <a:close/>
                <a:moveTo>
                  <a:pt x="420728" y="349614"/>
                </a:moveTo>
                <a:cubicBezTo>
                  <a:pt x="430413" y="349614"/>
                  <a:pt x="438264" y="357449"/>
                  <a:pt x="438264" y="367114"/>
                </a:cubicBezTo>
                <a:cubicBezTo>
                  <a:pt x="438264" y="376779"/>
                  <a:pt x="430413" y="384614"/>
                  <a:pt x="420728" y="384614"/>
                </a:cubicBezTo>
                <a:cubicBezTo>
                  <a:pt x="411043" y="384614"/>
                  <a:pt x="403192" y="376779"/>
                  <a:pt x="403192" y="367114"/>
                </a:cubicBezTo>
                <a:cubicBezTo>
                  <a:pt x="403192" y="357449"/>
                  <a:pt x="411043" y="349614"/>
                  <a:pt x="420728" y="349614"/>
                </a:cubicBezTo>
                <a:close/>
                <a:moveTo>
                  <a:pt x="313327" y="323364"/>
                </a:moveTo>
                <a:cubicBezTo>
                  <a:pt x="327805" y="323364"/>
                  <a:pt x="339542" y="335085"/>
                  <a:pt x="339542" y="349544"/>
                </a:cubicBezTo>
                <a:cubicBezTo>
                  <a:pt x="339542" y="364003"/>
                  <a:pt x="327805" y="375724"/>
                  <a:pt x="313327" y="375724"/>
                </a:cubicBezTo>
                <a:cubicBezTo>
                  <a:pt x="298849" y="375724"/>
                  <a:pt x="287112" y="364003"/>
                  <a:pt x="287112" y="349544"/>
                </a:cubicBezTo>
                <a:cubicBezTo>
                  <a:pt x="287112" y="335085"/>
                  <a:pt x="298849" y="323364"/>
                  <a:pt x="313327" y="323364"/>
                </a:cubicBezTo>
                <a:close/>
                <a:moveTo>
                  <a:pt x="182958" y="296902"/>
                </a:moveTo>
                <a:cubicBezTo>
                  <a:pt x="190285" y="296902"/>
                  <a:pt x="196225" y="302842"/>
                  <a:pt x="196225" y="310169"/>
                </a:cubicBezTo>
                <a:cubicBezTo>
                  <a:pt x="196225" y="317496"/>
                  <a:pt x="190285" y="323436"/>
                  <a:pt x="182958" y="323436"/>
                </a:cubicBezTo>
                <a:cubicBezTo>
                  <a:pt x="175631" y="323436"/>
                  <a:pt x="169691" y="317496"/>
                  <a:pt x="169691" y="310169"/>
                </a:cubicBezTo>
                <a:cubicBezTo>
                  <a:pt x="169691" y="302842"/>
                  <a:pt x="175631" y="296902"/>
                  <a:pt x="182958" y="296902"/>
                </a:cubicBezTo>
                <a:close/>
                <a:moveTo>
                  <a:pt x="244561" y="263524"/>
                </a:moveTo>
                <a:cubicBezTo>
                  <a:pt x="251927" y="263524"/>
                  <a:pt x="257898" y="269464"/>
                  <a:pt x="257898" y="276791"/>
                </a:cubicBezTo>
                <a:cubicBezTo>
                  <a:pt x="257898" y="284118"/>
                  <a:pt x="251927" y="290058"/>
                  <a:pt x="244561" y="290058"/>
                </a:cubicBezTo>
                <a:cubicBezTo>
                  <a:pt x="237195" y="290058"/>
                  <a:pt x="231224" y="284118"/>
                  <a:pt x="231224" y="276791"/>
                </a:cubicBezTo>
                <a:cubicBezTo>
                  <a:pt x="231224" y="269464"/>
                  <a:pt x="237195" y="263524"/>
                  <a:pt x="244561" y="263524"/>
                </a:cubicBezTo>
                <a:close/>
                <a:moveTo>
                  <a:pt x="143829" y="199874"/>
                </a:moveTo>
                <a:cubicBezTo>
                  <a:pt x="157684" y="199874"/>
                  <a:pt x="168915" y="211090"/>
                  <a:pt x="168915" y="224925"/>
                </a:cubicBezTo>
                <a:cubicBezTo>
                  <a:pt x="168915" y="238760"/>
                  <a:pt x="157684" y="249976"/>
                  <a:pt x="143829" y="249976"/>
                </a:cubicBezTo>
                <a:cubicBezTo>
                  <a:pt x="129974" y="249976"/>
                  <a:pt x="118743" y="238760"/>
                  <a:pt x="118743" y="224925"/>
                </a:cubicBezTo>
                <a:cubicBezTo>
                  <a:pt x="118743" y="211090"/>
                  <a:pt x="129974" y="199874"/>
                  <a:pt x="143829" y="199874"/>
                </a:cubicBezTo>
                <a:close/>
                <a:moveTo>
                  <a:pt x="196294" y="156971"/>
                </a:moveTo>
                <a:cubicBezTo>
                  <a:pt x="205998" y="156971"/>
                  <a:pt x="213865" y="164822"/>
                  <a:pt x="213865" y="174507"/>
                </a:cubicBezTo>
                <a:cubicBezTo>
                  <a:pt x="213865" y="184192"/>
                  <a:pt x="205998" y="192043"/>
                  <a:pt x="196294" y="192043"/>
                </a:cubicBezTo>
                <a:cubicBezTo>
                  <a:pt x="186590" y="192043"/>
                  <a:pt x="178723" y="184192"/>
                  <a:pt x="178723" y="174507"/>
                </a:cubicBezTo>
                <a:cubicBezTo>
                  <a:pt x="178723" y="164822"/>
                  <a:pt x="186590" y="156971"/>
                  <a:pt x="196294" y="156971"/>
                </a:cubicBezTo>
                <a:close/>
                <a:moveTo>
                  <a:pt x="156390" y="92474"/>
                </a:moveTo>
                <a:cubicBezTo>
                  <a:pt x="163736" y="92474"/>
                  <a:pt x="169692" y="98414"/>
                  <a:pt x="169692" y="105741"/>
                </a:cubicBezTo>
                <a:cubicBezTo>
                  <a:pt x="169692" y="113068"/>
                  <a:pt x="163736" y="119008"/>
                  <a:pt x="156390" y="119008"/>
                </a:cubicBezTo>
                <a:cubicBezTo>
                  <a:pt x="149044" y="119008"/>
                  <a:pt x="143088" y="113068"/>
                  <a:pt x="143088" y="105741"/>
                </a:cubicBezTo>
                <a:cubicBezTo>
                  <a:pt x="143088" y="98414"/>
                  <a:pt x="149044" y="92474"/>
                  <a:pt x="156390" y="92474"/>
                </a:cubicBezTo>
                <a:close/>
                <a:moveTo>
                  <a:pt x="215947" y="86052"/>
                </a:moveTo>
                <a:cubicBezTo>
                  <a:pt x="226840" y="86052"/>
                  <a:pt x="235670" y="94851"/>
                  <a:pt x="235670" y="105705"/>
                </a:cubicBezTo>
                <a:cubicBezTo>
                  <a:pt x="235670" y="116559"/>
                  <a:pt x="226840" y="125358"/>
                  <a:pt x="215947" y="125358"/>
                </a:cubicBezTo>
                <a:cubicBezTo>
                  <a:pt x="205054" y="125358"/>
                  <a:pt x="196224" y="116559"/>
                  <a:pt x="196224" y="105705"/>
                </a:cubicBezTo>
                <a:cubicBezTo>
                  <a:pt x="196224" y="94851"/>
                  <a:pt x="205054" y="86052"/>
                  <a:pt x="215947" y="86052"/>
                </a:cubicBezTo>
                <a:close/>
                <a:moveTo>
                  <a:pt x="182403" y="47321"/>
                </a:moveTo>
                <a:cubicBezTo>
                  <a:pt x="147065" y="47321"/>
                  <a:pt x="107136" y="69202"/>
                  <a:pt x="101246" y="105873"/>
                </a:cubicBezTo>
                <a:cubicBezTo>
                  <a:pt x="78813" y="245378"/>
                  <a:pt x="110254" y="338266"/>
                  <a:pt x="203190" y="407023"/>
                </a:cubicBezTo>
                <a:cubicBezTo>
                  <a:pt x="258276" y="447759"/>
                  <a:pt x="351299" y="488927"/>
                  <a:pt x="434967" y="488927"/>
                </a:cubicBezTo>
                <a:cubicBezTo>
                  <a:pt x="443195" y="488927"/>
                  <a:pt x="451251" y="488581"/>
                  <a:pt x="458872" y="487803"/>
                </a:cubicBezTo>
                <a:cubicBezTo>
                  <a:pt x="497502" y="483738"/>
                  <a:pt x="542541" y="459781"/>
                  <a:pt x="542541" y="405553"/>
                </a:cubicBezTo>
                <a:cubicBezTo>
                  <a:pt x="542541" y="366374"/>
                  <a:pt x="506077" y="318546"/>
                  <a:pt x="461644" y="323303"/>
                </a:cubicBezTo>
                <a:cubicBezTo>
                  <a:pt x="422235" y="327368"/>
                  <a:pt x="372346" y="314827"/>
                  <a:pt x="322976" y="289141"/>
                </a:cubicBezTo>
                <a:cubicBezTo>
                  <a:pt x="253339" y="252989"/>
                  <a:pt x="251780" y="199712"/>
                  <a:pt x="259315" y="152404"/>
                </a:cubicBezTo>
                <a:cubicBezTo>
                  <a:pt x="265465" y="114003"/>
                  <a:pt x="254205" y="64186"/>
                  <a:pt x="202151" y="49916"/>
                </a:cubicBezTo>
                <a:cubicBezTo>
                  <a:pt x="196001" y="48186"/>
                  <a:pt x="189332" y="47321"/>
                  <a:pt x="182403" y="47321"/>
                </a:cubicBezTo>
                <a:close/>
                <a:moveTo>
                  <a:pt x="289197" y="1"/>
                </a:moveTo>
                <a:cubicBezTo>
                  <a:pt x="294957" y="12"/>
                  <a:pt x="301063" y="3688"/>
                  <a:pt x="301756" y="10996"/>
                </a:cubicBezTo>
                <a:cubicBezTo>
                  <a:pt x="302969" y="23710"/>
                  <a:pt x="302795" y="39191"/>
                  <a:pt x="295520" y="50089"/>
                </a:cubicBezTo>
                <a:cubicBezTo>
                  <a:pt x="289977" y="58391"/>
                  <a:pt x="279583" y="64273"/>
                  <a:pt x="269882" y="69202"/>
                </a:cubicBezTo>
                <a:cubicBezTo>
                  <a:pt x="274819" y="77073"/>
                  <a:pt x="278803" y="85722"/>
                  <a:pt x="281662" y="95062"/>
                </a:cubicBezTo>
                <a:cubicBezTo>
                  <a:pt x="285473" y="94284"/>
                  <a:pt x="289284" y="93505"/>
                  <a:pt x="293008" y="92554"/>
                </a:cubicBezTo>
                <a:cubicBezTo>
                  <a:pt x="297425" y="91430"/>
                  <a:pt x="307213" y="90392"/>
                  <a:pt x="310504" y="87019"/>
                </a:cubicBezTo>
                <a:cubicBezTo>
                  <a:pt x="316394" y="80878"/>
                  <a:pt x="318299" y="70413"/>
                  <a:pt x="319772" y="62283"/>
                </a:cubicBezTo>
                <a:cubicBezTo>
                  <a:pt x="322370" y="47667"/>
                  <a:pt x="344543" y="53894"/>
                  <a:pt x="341945" y="68337"/>
                </a:cubicBezTo>
                <a:cubicBezTo>
                  <a:pt x="339779" y="80792"/>
                  <a:pt x="335535" y="96100"/>
                  <a:pt x="325488" y="104403"/>
                </a:cubicBezTo>
                <a:cubicBezTo>
                  <a:pt x="315354" y="112706"/>
                  <a:pt x="299158" y="115214"/>
                  <a:pt x="286339" y="117549"/>
                </a:cubicBezTo>
                <a:cubicBezTo>
                  <a:pt x="287378" y="127149"/>
                  <a:pt x="287465" y="137182"/>
                  <a:pt x="286425" y="147560"/>
                </a:cubicBezTo>
                <a:cubicBezTo>
                  <a:pt x="287292" y="147647"/>
                  <a:pt x="288158" y="147733"/>
                  <a:pt x="288418" y="147820"/>
                </a:cubicBezTo>
                <a:cubicBezTo>
                  <a:pt x="290929" y="148079"/>
                  <a:pt x="293355" y="148339"/>
                  <a:pt x="295866" y="148512"/>
                </a:cubicBezTo>
                <a:cubicBezTo>
                  <a:pt x="302362" y="149031"/>
                  <a:pt x="309118" y="149722"/>
                  <a:pt x="315614" y="148944"/>
                </a:cubicBezTo>
                <a:cubicBezTo>
                  <a:pt x="322457" y="148166"/>
                  <a:pt x="329299" y="134501"/>
                  <a:pt x="332244" y="128965"/>
                </a:cubicBezTo>
                <a:cubicBezTo>
                  <a:pt x="339346" y="115992"/>
                  <a:pt x="359267" y="127582"/>
                  <a:pt x="352165" y="140641"/>
                </a:cubicBezTo>
                <a:cubicBezTo>
                  <a:pt x="346102" y="151712"/>
                  <a:pt x="336141" y="167452"/>
                  <a:pt x="323063" y="170739"/>
                </a:cubicBezTo>
                <a:cubicBezTo>
                  <a:pt x="310417" y="173939"/>
                  <a:pt x="296473" y="172036"/>
                  <a:pt x="283481" y="170220"/>
                </a:cubicBezTo>
                <a:cubicBezTo>
                  <a:pt x="282788" y="177312"/>
                  <a:pt x="282441" y="184145"/>
                  <a:pt x="282614" y="190718"/>
                </a:cubicBezTo>
                <a:cubicBezTo>
                  <a:pt x="283134" y="190718"/>
                  <a:pt x="283654" y="190545"/>
                  <a:pt x="284173" y="190718"/>
                </a:cubicBezTo>
                <a:cubicBezTo>
                  <a:pt x="292488" y="192447"/>
                  <a:pt x="307213" y="197550"/>
                  <a:pt x="315354" y="194696"/>
                </a:cubicBezTo>
                <a:cubicBezTo>
                  <a:pt x="322543" y="192101"/>
                  <a:pt x="328520" y="183107"/>
                  <a:pt x="332504" y="176880"/>
                </a:cubicBezTo>
                <a:cubicBezTo>
                  <a:pt x="340559" y="164425"/>
                  <a:pt x="360480" y="175928"/>
                  <a:pt x="352425" y="188469"/>
                </a:cubicBezTo>
                <a:cubicBezTo>
                  <a:pt x="345669" y="198761"/>
                  <a:pt x="334582" y="214588"/>
                  <a:pt x="321417" y="216837"/>
                </a:cubicBezTo>
                <a:cubicBezTo>
                  <a:pt x="310071" y="218826"/>
                  <a:pt x="298032" y="217010"/>
                  <a:pt x="286512" y="214675"/>
                </a:cubicBezTo>
                <a:cubicBezTo>
                  <a:pt x="290323" y="226783"/>
                  <a:pt x="297252" y="237767"/>
                  <a:pt x="308425" y="247799"/>
                </a:cubicBezTo>
                <a:cubicBezTo>
                  <a:pt x="308512" y="247799"/>
                  <a:pt x="308598" y="247713"/>
                  <a:pt x="308685" y="247713"/>
                </a:cubicBezTo>
                <a:cubicBezTo>
                  <a:pt x="313016" y="246589"/>
                  <a:pt x="317346" y="245378"/>
                  <a:pt x="321677" y="244080"/>
                </a:cubicBezTo>
                <a:cubicBezTo>
                  <a:pt x="326527" y="242524"/>
                  <a:pt x="335968" y="240967"/>
                  <a:pt x="339433" y="237075"/>
                </a:cubicBezTo>
                <a:cubicBezTo>
                  <a:pt x="342984" y="233097"/>
                  <a:pt x="344197" y="226869"/>
                  <a:pt x="345322" y="221853"/>
                </a:cubicBezTo>
                <a:cubicBezTo>
                  <a:pt x="345842" y="219431"/>
                  <a:pt x="346362" y="216923"/>
                  <a:pt x="346708" y="214415"/>
                </a:cubicBezTo>
                <a:cubicBezTo>
                  <a:pt x="347055" y="212512"/>
                  <a:pt x="346882" y="213464"/>
                  <a:pt x="346795" y="214242"/>
                </a:cubicBezTo>
                <a:cubicBezTo>
                  <a:pt x="348614" y="199885"/>
                  <a:pt x="371393" y="199799"/>
                  <a:pt x="369747" y="214415"/>
                </a:cubicBezTo>
                <a:cubicBezTo>
                  <a:pt x="368362" y="227129"/>
                  <a:pt x="365763" y="244253"/>
                  <a:pt x="355803" y="253248"/>
                </a:cubicBezTo>
                <a:cubicBezTo>
                  <a:pt x="349740" y="258783"/>
                  <a:pt x="341685" y="262156"/>
                  <a:pt x="333283" y="264838"/>
                </a:cubicBezTo>
                <a:cubicBezTo>
                  <a:pt x="333890" y="265183"/>
                  <a:pt x="334496" y="265529"/>
                  <a:pt x="335102" y="265789"/>
                </a:cubicBezTo>
                <a:cubicBezTo>
                  <a:pt x="342464" y="269681"/>
                  <a:pt x="349826" y="273054"/>
                  <a:pt x="357188" y="276254"/>
                </a:cubicBezTo>
                <a:cubicBezTo>
                  <a:pt x="357708" y="275821"/>
                  <a:pt x="358055" y="275216"/>
                  <a:pt x="358748" y="274870"/>
                </a:cubicBezTo>
                <a:cubicBezTo>
                  <a:pt x="367409" y="269681"/>
                  <a:pt x="378842" y="263973"/>
                  <a:pt x="385078" y="255843"/>
                </a:cubicBezTo>
                <a:cubicBezTo>
                  <a:pt x="388802" y="250999"/>
                  <a:pt x="386117" y="237161"/>
                  <a:pt x="385251" y="232059"/>
                </a:cubicBezTo>
                <a:cubicBezTo>
                  <a:pt x="382653" y="217529"/>
                  <a:pt x="404826" y="211388"/>
                  <a:pt x="407424" y="225918"/>
                </a:cubicBezTo>
                <a:cubicBezTo>
                  <a:pt x="409849" y="239756"/>
                  <a:pt x="411235" y="255583"/>
                  <a:pt x="404306" y="268297"/>
                </a:cubicBezTo>
                <a:cubicBezTo>
                  <a:pt x="400409" y="275562"/>
                  <a:pt x="392267" y="281530"/>
                  <a:pt x="384039" y="286632"/>
                </a:cubicBezTo>
                <a:cubicBezTo>
                  <a:pt x="391834" y="289227"/>
                  <a:pt x="399456" y="291216"/>
                  <a:pt x="406991" y="292946"/>
                </a:cubicBezTo>
                <a:cubicBezTo>
                  <a:pt x="407511" y="292168"/>
                  <a:pt x="407944" y="291303"/>
                  <a:pt x="408723" y="290524"/>
                </a:cubicBezTo>
                <a:cubicBezTo>
                  <a:pt x="416086" y="283865"/>
                  <a:pt x="426479" y="275735"/>
                  <a:pt x="430810" y="266654"/>
                </a:cubicBezTo>
                <a:cubicBezTo>
                  <a:pt x="433928" y="259994"/>
                  <a:pt x="428038" y="247021"/>
                  <a:pt x="425440" y="240707"/>
                </a:cubicBezTo>
                <a:cubicBezTo>
                  <a:pt x="419983" y="226869"/>
                  <a:pt x="442243" y="220988"/>
                  <a:pt x="447699" y="234567"/>
                </a:cubicBezTo>
                <a:cubicBezTo>
                  <a:pt x="452463" y="246502"/>
                  <a:pt x="456187" y="260859"/>
                  <a:pt x="452723" y="273659"/>
                </a:cubicBezTo>
                <a:cubicBezTo>
                  <a:pt x="450298" y="282222"/>
                  <a:pt x="442936" y="290265"/>
                  <a:pt x="435487" y="297270"/>
                </a:cubicBezTo>
                <a:cubicBezTo>
                  <a:pt x="443629" y="297876"/>
                  <a:pt x="451510" y="297876"/>
                  <a:pt x="458872" y="297184"/>
                </a:cubicBezTo>
                <a:cubicBezTo>
                  <a:pt x="460345" y="297011"/>
                  <a:pt x="461731" y="297097"/>
                  <a:pt x="463117" y="297011"/>
                </a:cubicBezTo>
                <a:cubicBezTo>
                  <a:pt x="469006" y="290697"/>
                  <a:pt x="476368" y="282654"/>
                  <a:pt x="477494" y="275735"/>
                </a:cubicBezTo>
                <a:cubicBezTo>
                  <a:pt x="478620" y="268384"/>
                  <a:pt x="473164" y="258697"/>
                  <a:pt x="469786" y="252470"/>
                </a:cubicBezTo>
                <a:cubicBezTo>
                  <a:pt x="462683" y="239410"/>
                  <a:pt x="482605" y="227821"/>
                  <a:pt x="489707" y="240794"/>
                </a:cubicBezTo>
                <a:cubicBezTo>
                  <a:pt x="495683" y="251864"/>
                  <a:pt x="503998" y="269075"/>
                  <a:pt x="499667" y="281789"/>
                </a:cubicBezTo>
                <a:cubicBezTo>
                  <a:pt x="497502" y="288189"/>
                  <a:pt x="493951" y="294070"/>
                  <a:pt x="489967" y="299692"/>
                </a:cubicBezTo>
                <a:cubicBezTo>
                  <a:pt x="494297" y="300903"/>
                  <a:pt x="498455" y="302287"/>
                  <a:pt x="502526" y="304016"/>
                </a:cubicBezTo>
                <a:cubicBezTo>
                  <a:pt x="509368" y="298827"/>
                  <a:pt x="516990" y="292860"/>
                  <a:pt x="520801" y="286200"/>
                </a:cubicBezTo>
                <a:cubicBezTo>
                  <a:pt x="524612" y="279367"/>
                  <a:pt x="520195" y="267000"/>
                  <a:pt x="517943" y="259994"/>
                </a:cubicBezTo>
                <a:cubicBezTo>
                  <a:pt x="513439" y="245810"/>
                  <a:pt x="535698" y="239843"/>
                  <a:pt x="540202" y="253854"/>
                </a:cubicBezTo>
                <a:cubicBezTo>
                  <a:pt x="544100" y="266135"/>
                  <a:pt x="548431" y="283951"/>
                  <a:pt x="541675" y="295973"/>
                </a:cubicBezTo>
                <a:cubicBezTo>
                  <a:pt x="537258" y="303757"/>
                  <a:pt x="530415" y="310330"/>
                  <a:pt x="523226" y="316384"/>
                </a:cubicBezTo>
                <a:cubicBezTo>
                  <a:pt x="529116" y="320882"/>
                  <a:pt x="534486" y="325984"/>
                  <a:pt x="539423" y="331520"/>
                </a:cubicBezTo>
                <a:cubicBezTo>
                  <a:pt x="546698" y="327282"/>
                  <a:pt x="555793" y="321833"/>
                  <a:pt x="558824" y="315779"/>
                </a:cubicBezTo>
                <a:cubicBezTo>
                  <a:pt x="562289" y="308946"/>
                  <a:pt x="560037" y="298308"/>
                  <a:pt x="558564" y="291130"/>
                </a:cubicBezTo>
                <a:cubicBezTo>
                  <a:pt x="555533" y="276686"/>
                  <a:pt x="577706" y="270459"/>
                  <a:pt x="580737" y="284989"/>
                </a:cubicBezTo>
                <a:cubicBezTo>
                  <a:pt x="583422" y="297616"/>
                  <a:pt x="585674" y="313617"/>
                  <a:pt x="579611" y="325552"/>
                </a:cubicBezTo>
                <a:cubicBezTo>
                  <a:pt x="574501" y="335757"/>
                  <a:pt x="563155" y="343541"/>
                  <a:pt x="552848" y="350114"/>
                </a:cubicBezTo>
                <a:cubicBezTo>
                  <a:pt x="554927" y="353747"/>
                  <a:pt x="556919" y="357466"/>
                  <a:pt x="558651" y="361271"/>
                </a:cubicBezTo>
                <a:cubicBezTo>
                  <a:pt x="561076" y="360320"/>
                  <a:pt x="563415" y="359542"/>
                  <a:pt x="565753" y="358504"/>
                </a:cubicBezTo>
                <a:cubicBezTo>
                  <a:pt x="569478" y="356860"/>
                  <a:pt x="579092" y="354179"/>
                  <a:pt x="581257" y="350460"/>
                </a:cubicBezTo>
                <a:cubicBezTo>
                  <a:pt x="585414" y="343455"/>
                  <a:pt x="586194" y="334287"/>
                  <a:pt x="586367" y="326244"/>
                </a:cubicBezTo>
                <a:cubicBezTo>
                  <a:pt x="586627" y="311454"/>
                  <a:pt x="609666" y="311368"/>
                  <a:pt x="609406" y="326244"/>
                </a:cubicBezTo>
                <a:cubicBezTo>
                  <a:pt x="609060" y="339217"/>
                  <a:pt x="607414" y="355823"/>
                  <a:pt x="598320" y="365769"/>
                </a:cubicBezTo>
                <a:cubicBezTo>
                  <a:pt x="590611" y="374331"/>
                  <a:pt x="577706" y="379174"/>
                  <a:pt x="566186" y="383153"/>
                </a:cubicBezTo>
                <a:cubicBezTo>
                  <a:pt x="567919" y="390591"/>
                  <a:pt x="568871" y="398115"/>
                  <a:pt x="568871" y="405467"/>
                </a:cubicBezTo>
                <a:cubicBezTo>
                  <a:pt x="568871" y="456927"/>
                  <a:pt x="535179" y="496884"/>
                  <a:pt x="483038" y="510030"/>
                </a:cubicBezTo>
                <a:cubicBezTo>
                  <a:pt x="487888" y="518938"/>
                  <a:pt x="491439" y="529144"/>
                  <a:pt x="489447" y="538485"/>
                </a:cubicBezTo>
                <a:cubicBezTo>
                  <a:pt x="486502" y="552409"/>
                  <a:pt x="477148" y="565728"/>
                  <a:pt x="469353" y="577491"/>
                </a:cubicBezTo>
                <a:cubicBezTo>
                  <a:pt x="461211" y="589772"/>
                  <a:pt x="441290" y="578269"/>
                  <a:pt x="449518" y="565815"/>
                </a:cubicBezTo>
                <a:cubicBezTo>
                  <a:pt x="455495" y="556820"/>
                  <a:pt x="461558" y="547306"/>
                  <a:pt x="465802" y="537360"/>
                </a:cubicBezTo>
                <a:cubicBezTo>
                  <a:pt x="468920" y="530095"/>
                  <a:pt x="463463" y="520928"/>
                  <a:pt x="458613" y="514009"/>
                </a:cubicBezTo>
                <a:cubicBezTo>
                  <a:pt x="450991" y="514700"/>
                  <a:pt x="443109" y="515219"/>
                  <a:pt x="434967" y="515219"/>
                </a:cubicBezTo>
                <a:cubicBezTo>
                  <a:pt x="433062" y="515219"/>
                  <a:pt x="431156" y="515133"/>
                  <a:pt x="429164" y="515046"/>
                </a:cubicBezTo>
                <a:cubicBezTo>
                  <a:pt x="432282" y="523868"/>
                  <a:pt x="434101" y="533295"/>
                  <a:pt x="431243" y="540993"/>
                </a:cubicBezTo>
                <a:cubicBezTo>
                  <a:pt x="425873" y="555263"/>
                  <a:pt x="414440" y="567631"/>
                  <a:pt x="404393" y="578961"/>
                </a:cubicBezTo>
                <a:cubicBezTo>
                  <a:pt x="394519" y="590031"/>
                  <a:pt x="378236" y="573772"/>
                  <a:pt x="388109" y="562701"/>
                </a:cubicBezTo>
                <a:cubicBezTo>
                  <a:pt x="395298" y="554658"/>
                  <a:pt x="402920" y="546182"/>
                  <a:pt x="408030" y="536668"/>
                </a:cubicBezTo>
                <a:cubicBezTo>
                  <a:pt x="411495" y="530355"/>
                  <a:pt x="407078" y="520322"/>
                  <a:pt x="403613" y="513490"/>
                </a:cubicBezTo>
                <a:cubicBezTo>
                  <a:pt x="390708" y="512192"/>
                  <a:pt x="377543" y="510030"/>
                  <a:pt x="364204" y="507176"/>
                </a:cubicBezTo>
                <a:cubicBezTo>
                  <a:pt x="365244" y="517900"/>
                  <a:pt x="364464" y="528884"/>
                  <a:pt x="359267" y="538312"/>
                </a:cubicBezTo>
                <a:cubicBezTo>
                  <a:pt x="352511" y="550593"/>
                  <a:pt x="334582" y="559674"/>
                  <a:pt x="322890" y="566853"/>
                </a:cubicBezTo>
                <a:cubicBezTo>
                  <a:pt x="310157" y="574636"/>
                  <a:pt x="298638" y="554744"/>
                  <a:pt x="311283" y="546960"/>
                </a:cubicBezTo>
                <a:cubicBezTo>
                  <a:pt x="320551" y="541339"/>
                  <a:pt x="330512" y="535371"/>
                  <a:pt x="338220" y="527674"/>
                </a:cubicBezTo>
                <a:cubicBezTo>
                  <a:pt x="344023" y="521965"/>
                  <a:pt x="341685" y="509079"/>
                  <a:pt x="340299" y="501727"/>
                </a:cubicBezTo>
                <a:cubicBezTo>
                  <a:pt x="340299" y="501554"/>
                  <a:pt x="340299" y="501554"/>
                  <a:pt x="340299" y="501381"/>
                </a:cubicBezTo>
                <a:cubicBezTo>
                  <a:pt x="326874" y="497749"/>
                  <a:pt x="313362" y="493338"/>
                  <a:pt x="299937" y="488322"/>
                </a:cubicBezTo>
                <a:cubicBezTo>
                  <a:pt x="299071" y="499219"/>
                  <a:pt x="296299" y="511154"/>
                  <a:pt x="288851" y="517728"/>
                </a:cubicBezTo>
                <a:cubicBezTo>
                  <a:pt x="277418" y="527674"/>
                  <a:pt x="261827" y="533382"/>
                  <a:pt x="247883" y="538831"/>
                </a:cubicBezTo>
                <a:cubicBezTo>
                  <a:pt x="234111" y="544279"/>
                  <a:pt x="228135" y="522052"/>
                  <a:pt x="241820" y="516690"/>
                </a:cubicBezTo>
                <a:cubicBezTo>
                  <a:pt x="252040" y="512711"/>
                  <a:pt x="262867" y="508300"/>
                  <a:pt x="271874" y="501987"/>
                </a:cubicBezTo>
                <a:cubicBezTo>
                  <a:pt x="277158" y="498268"/>
                  <a:pt x="277418" y="486592"/>
                  <a:pt x="277331" y="479327"/>
                </a:cubicBezTo>
                <a:cubicBezTo>
                  <a:pt x="267024" y="474830"/>
                  <a:pt x="256804" y="469986"/>
                  <a:pt x="246843" y="464797"/>
                </a:cubicBezTo>
                <a:cubicBezTo>
                  <a:pt x="242253" y="476732"/>
                  <a:pt x="235670" y="488927"/>
                  <a:pt x="224584" y="495500"/>
                </a:cubicBezTo>
                <a:cubicBezTo>
                  <a:pt x="212371" y="502765"/>
                  <a:pt x="192537" y="501814"/>
                  <a:pt x="178765" y="502160"/>
                </a:cubicBezTo>
                <a:cubicBezTo>
                  <a:pt x="163868" y="502592"/>
                  <a:pt x="163954" y="479673"/>
                  <a:pt x="178765" y="479241"/>
                </a:cubicBezTo>
                <a:cubicBezTo>
                  <a:pt x="189852" y="478895"/>
                  <a:pt x="203450" y="479413"/>
                  <a:pt x="213844" y="475262"/>
                </a:cubicBezTo>
                <a:cubicBezTo>
                  <a:pt x="220166" y="472754"/>
                  <a:pt x="224410" y="460127"/>
                  <a:pt x="226402" y="454159"/>
                </a:cubicBezTo>
                <a:cubicBezTo>
                  <a:pt x="226489" y="453986"/>
                  <a:pt x="226576" y="453900"/>
                  <a:pt x="226662" y="453727"/>
                </a:cubicBezTo>
                <a:cubicBezTo>
                  <a:pt x="214103" y="446375"/>
                  <a:pt x="201977" y="438505"/>
                  <a:pt x="190458" y="430202"/>
                </a:cubicBezTo>
                <a:cubicBezTo>
                  <a:pt x="182836" y="441964"/>
                  <a:pt x="171576" y="456062"/>
                  <a:pt x="157025" y="458397"/>
                </a:cubicBezTo>
                <a:cubicBezTo>
                  <a:pt x="142907" y="460646"/>
                  <a:pt x="126624" y="456581"/>
                  <a:pt x="112766" y="453640"/>
                </a:cubicBezTo>
                <a:cubicBezTo>
                  <a:pt x="98215" y="450613"/>
                  <a:pt x="104364" y="428386"/>
                  <a:pt x="118915" y="431499"/>
                </a:cubicBezTo>
                <a:cubicBezTo>
                  <a:pt x="129396" y="433661"/>
                  <a:pt x="140655" y="436170"/>
                  <a:pt x="151482" y="435910"/>
                </a:cubicBezTo>
                <a:cubicBezTo>
                  <a:pt x="159624" y="435651"/>
                  <a:pt x="166899" y="424321"/>
                  <a:pt x="170970" y="418007"/>
                </a:cubicBezTo>
                <a:cubicBezTo>
                  <a:pt x="171403" y="417315"/>
                  <a:pt x="172009" y="416883"/>
                  <a:pt x="172616" y="416277"/>
                </a:cubicBezTo>
                <a:cubicBezTo>
                  <a:pt x="161876" y="407456"/>
                  <a:pt x="152002" y="398288"/>
                  <a:pt x="142994" y="388774"/>
                </a:cubicBezTo>
                <a:cubicBezTo>
                  <a:pt x="135458" y="399585"/>
                  <a:pt x="125065" y="411261"/>
                  <a:pt x="111986" y="413337"/>
                </a:cubicBezTo>
                <a:cubicBezTo>
                  <a:pt x="97782" y="415672"/>
                  <a:pt x="81585" y="411521"/>
                  <a:pt x="67727" y="408580"/>
                </a:cubicBezTo>
                <a:cubicBezTo>
                  <a:pt x="53176" y="405553"/>
                  <a:pt x="59325" y="383412"/>
                  <a:pt x="73790" y="386439"/>
                </a:cubicBezTo>
                <a:cubicBezTo>
                  <a:pt x="84357" y="388688"/>
                  <a:pt x="95530" y="391110"/>
                  <a:pt x="106443" y="390850"/>
                </a:cubicBezTo>
                <a:cubicBezTo>
                  <a:pt x="114585" y="390677"/>
                  <a:pt x="121860" y="379261"/>
                  <a:pt x="125844" y="373034"/>
                </a:cubicBezTo>
                <a:cubicBezTo>
                  <a:pt x="126364" y="372255"/>
                  <a:pt x="127057" y="371823"/>
                  <a:pt x="127577" y="371217"/>
                </a:cubicBezTo>
                <a:cubicBezTo>
                  <a:pt x="119955" y="361704"/>
                  <a:pt x="113112" y="351844"/>
                  <a:pt x="106963" y="341639"/>
                </a:cubicBezTo>
                <a:cubicBezTo>
                  <a:pt x="99860" y="350893"/>
                  <a:pt x="90593" y="359628"/>
                  <a:pt x="79420" y="361444"/>
                </a:cubicBezTo>
                <a:cubicBezTo>
                  <a:pt x="65302" y="363693"/>
                  <a:pt x="49018" y="359628"/>
                  <a:pt x="35160" y="356687"/>
                </a:cubicBezTo>
                <a:cubicBezTo>
                  <a:pt x="20696" y="353660"/>
                  <a:pt x="26845" y="331520"/>
                  <a:pt x="41310" y="334547"/>
                </a:cubicBezTo>
                <a:cubicBezTo>
                  <a:pt x="51877" y="336795"/>
                  <a:pt x="63050" y="339217"/>
                  <a:pt x="73876" y="338957"/>
                </a:cubicBezTo>
                <a:cubicBezTo>
                  <a:pt x="82018" y="338698"/>
                  <a:pt x="89294" y="327368"/>
                  <a:pt x="93364" y="321055"/>
                </a:cubicBezTo>
                <a:cubicBezTo>
                  <a:pt x="93884" y="320363"/>
                  <a:pt x="94490" y="319930"/>
                  <a:pt x="95010" y="319325"/>
                </a:cubicBezTo>
                <a:cubicBezTo>
                  <a:pt x="91286" y="311281"/>
                  <a:pt x="87735" y="303152"/>
                  <a:pt x="84790" y="294589"/>
                </a:cubicBezTo>
                <a:cubicBezTo>
                  <a:pt x="74483" y="301681"/>
                  <a:pt x="61058" y="308600"/>
                  <a:pt x="48759" y="306265"/>
                </a:cubicBezTo>
                <a:cubicBezTo>
                  <a:pt x="35940" y="303757"/>
                  <a:pt x="23381" y="295108"/>
                  <a:pt x="12554" y="288016"/>
                </a:cubicBezTo>
                <a:cubicBezTo>
                  <a:pt x="169" y="279886"/>
                  <a:pt x="11688" y="259994"/>
                  <a:pt x="24160" y="268124"/>
                </a:cubicBezTo>
                <a:cubicBezTo>
                  <a:pt x="32475" y="273573"/>
                  <a:pt x="42869" y="281789"/>
                  <a:pt x="52656" y="283692"/>
                </a:cubicBezTo>
                <a:cubicBezTo>
                  <a:pt x="60018" y="285076"/>
                  <a:pt x="71018" y="276427"/>
                  <a:pt x="76648" y="272362"/>
                </a:cubicBezTo>
                <a:cubicBezTo>
                  <a:pt x="77081" y="272016"/>
                  <a:pt x="77428" y="272016"/>
                  <a:pt x="77861" y="271757"/>
                </a:cubicBezTo>
                <a:cubicBezTo>
                  <a:pt x="75435" y="262416"/>
                  <a:pt x="73617" y="252729"/>
                  <a:pt x="72144" y="242783"/>
                </a:cubicBezTo>
                <a:cubicBezTo>
                  <a:pt x="60884" y="246935"/>
                  <a:pt x="48239" y="249875"/>
                  <a:pt x="36633" y="246762"/>
                </a:cubicBezTo>
                <a:cubicBezTo>
                  <a:pt x="23814" y="243302"/>
                  <a:pt x="11861" y="228599"/>
                  <a:pt x="3200" y="219259"/>
                </a:cubicBezTo>
                <a:cubicBezTo>
                  <a:pt x="-6934" y="208448"/>
                  <a:pt x="9350" y="192188"/>
                  <a:pt x="19483" y="202999"/>
                </a:cubicBezTo>
                <a:cubicBezTo>
                  <a:pt x="26239" y="210350"/>
                  <a:pt x="34381" y="220642"/>
                  <a:pt x="43562" y="224880"/>
                </a:cubicBezTo>
                <a:cubicBezTo>
                  <a:pt x="50058" y="227907"/>
                  <a:pt x="62963" y="222026"/>
                  <a:pt x="69373" y="219431"/>
                </a:cubicBezTo>
                <a:cubicBezTo>
                  <a:pt x="68420" y="208361"/>
                  <a:pt x="67987" y="197118"/>
                  <a:pt x="67987" y="185355"/>
                </a:cubicBezTo>
                <a:cubicBezTo>
                  <a:pt x="57853" y="188728"/>
                  <a:pt x="46766" y="190631"/>
                  <a:pt x="36633" y="187863"/>
                </a:cubicBezTo>
                <a:cubicBezTo>
                  <a:pt x="23814" y="184404"/>
                  <a:pt x="11861" y="169788"/>
                  <a:pt x="3200" y="160360"/>
                </a:cubicBezTo>
                <a:cubicBezTo>
                  <a:pt x="-6934" y="149549"/>
                  <a:pt x="9350" y="133290"/>
                  <a:pt x="19483" y="144101"/>
                </a:cubicBezTo>
                <a:cubicBezTo>
                  <a:pt x="26239" y="151452"/>
                  <a:pt x="34381" y="161744"/>
                  <a:pt x="43562" y="165982"/>
                </a:cubicBezTo>
                <a:cubicBezTo>
                  <a:pt x="49885" y="168923"/>
                  <a:pt x="62270" y="163474"/>
                  <a:pt x="68766" y="160793"/>
                </a:cubicBezTo>
                <a:cubicBezTo>
                  <a:pt x="69286" y="151971"/>
                  <a:pt x="69979" y="143063"/>
                  <a:pt x="71018" y="133895"/>
                </a:cubicBezTo>
                <a:cubicBezTo>
                  <a:pt x="63656" y="135365"/>
                  <a:pt x="56207" y="135798"/>
                  <a:pt x="49192" y="133895"/>
                </a:cubicBezTo>
                <a:cubicBezTo>
                  <a:pt x="36373" y="130436"/>
                  <a:pt x="24420" y="115733"/>
                  <a:pt x="15759" y="106392"/>
                </a:cubicBezTo>
                <a:cubicBezTo>
                  <a:pt x="5625" y="95581"/>
                  <a:pt x="21822" y="79321"/>
                  <a:pt x="31956" y="90132"/>
                </a:cubicBezTo>
                <a:cubicBezTo>
                  <a:pt x="38798" y="97484"/>
                  <a:pt x="46940" y="107689"/>
                  <a:pt x="56121" y="112014"/>
                </a:cubicBezTo>
                <a:cubicBezTo>
                  <a:pt x="60538" y="114089"/>
                  <a:pt x="67900" y="112014"/>
                  <a:pt x="74136" y="109679"/>
                </a:cubicBezTo>
                <a:cubicBezTo>
                  <a:pt x="74569" y="106997"/>
                  <a:pt x="74829" y="104403"/>
                  <a:pt x="75262" y="101722"/>
                </a:cubicBezTo>
                <a:cubicBezTo>
                  <a:pt x="83317" y="51213"/>
                  <a:pt x="136065" y="21029"/>
                  <a:pt x="182316" y="21029"/>
                </a:cubicBezTo>
                <a:cubicBezTo>
                  <a:pt x="191671" y="21029"/>
                  <a:pt x="200678" y="22240"/>
                  <a:pt x="209166" y="24575"/>
                </a:cubicBezTo>
                <a:cubicBezTo>
                  <a:pt x="227269" y="29505"/>
                  <a:pt x="242686" y="38586"/>
                  <a:pt x="254985" y="50608"/>
                </a:cubicBezTo>
                <a:cubicBezTo>
                  <a:pt x="257150" y="49483"/>
                  <a:pt x="259315" y="48445"/>
                  <a:pt x="261394" y="47234"/>
                </a:cubicBezTo>
                <a:cubicBezTo>
                  <a:pt x="265465" y="44899"/>
                  <a:pt x="274473" y="41353"/>
                  <a:pt x="276725" y="36942"/>
                </a:cubicBezTo>
                <a:cubicBezTo>
                  <a:pt x="280449" y="29505"/>
                  <a:pt x="279496" y="19040"/>
                  <a:pt x="278717" y="10996"/>
                </a:cubicBezTo>
                <a:cubicBezTo>
                  <a:pt x="278024" y="3645"/>
                  <a:pt x="283437" y="-9"/>
                  <a:pt x="289197" y="1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</p:sp>
      <p:sp>
        <p:nvSpPr>
          <p:cNvPr id="28" name="bacteria_32395">
            <a:extLst>
              <a:ext uri="{FF2B5EF4-FFF2-40B4-BE49-F238E27FC236}">
                <a16:creationId xmlns:a16="http://schemas.microsoft.com/office/drawing/2014/main" id="{416ED35F-A63D-BB4B-A521-0E5F7317409E}"/>
              </a:ext>
            </a:extLst>
          </p:cNvPr>
          <p:cNvSpPr>
            <a:spLocks noChangeAspect="1"/>
          </p:cNvSpPr>
          <p:nvPr/>
        </p:nvSpPr>
        <p:spPr bwMode="auto">
          <a:xfrm>
            <a:off x="3899634" y="794581"/>
            <a:ext cx="313649" cy="339359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455839 w 606244"/>
              <a:gd name="T17" fmla="*/ 455839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455839 w 606244"/>
              <a:gd name="T33" fmla="*/ 455839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455839 w 606244"/>
              <a:gd name="T43" fmla="*/ 455839 w 606244"/>
              <a:gd name="T44" fmla="*/ 600116 w 606244"/>
              <a:gd name="T45" fmla="*/ 600116 w 606244"/>
              <a:gd name="T46" fmla="*/ 600116 w 606244"/>
              <a:gd name="T47" fmla="*/ 600116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455839 w 606244"/>
              <a:gd name="T57" fmla="*/ 455839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  <a:gd name="T66" fmla="*/ 600116 w 606244"/>
              <a:gd name="T67" fmla="*/ 600116 w 606244"/>
              <a:gd name="T68" fmla="*/ 600116 w 606244"/>
              <a:gd name="T69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538" h="5102">
                <a:moveTo>
                  <a:pt x="781" y="3202"/>
                </a:moveTo>
                <a:cubicBezTo>
                  <a:pt x="708" y="3240"/>
                  <a:pt x="630" y="3259"/>
                  <a:pt x="553" y="3259"/>
                </a:cubicBezTo>
                <a:cubicBezTo>
                  <a:pt x="380" y="3259"/>
                  <a:pt x="213" y="3166"/>
                  <a:pt x="126" y="3003"/>
                </a:cubicBezTo>
                <a:cubicBezTo>
                  <a:pt x="0" y="2767"/>
                  <a:pt x="89" y="2474"/>
                  <a:pt x="324" y="2348"/>
                </a:cubicBezTo>
                <a:cubicBezTo>
                  <a:pt x="746" y="2122"/>
                  <a:pt x="1354" y="1049"/>
                  <a:pt x="1651" y="359"/>
                </a:cubicBezTo>
                <a:cubicBezTo>
                  <a:pt x="1756" y="113"/>
                  <a:pt x="2041" y="0"/>
                  <a:pt x="2287" y="106"/>
                </a:cubicBezTo>
                <a:cubicBezTo>
                  <a:pt x="2532" y="211"/>
                  <a:pt x="2646" y="496"/>
                  <a:pt x="2540" y="742"/>
                </a:cubicBezTo>
                <a:cubicBezTo>
                  <a:pt x="2399" y="1071"/>
                  <a:pt x="1648" y="2738"/>
                  <a:pt x="781" y="3202"/>
                </a:cubicBezTo>
                <a:close/>
                <a:moveTo>
                  <a:pt x="4300" y="4243"/>
                </a:moveTo>
                <a:cubicBezTo>
                  <a:pt x="3717" y="3767"/>
                  <a:pt x="2852" y="2888"/>
                  <a:pt x="2751" y="2422"/>
                </a:cubicBezTo>
                <a:cubicBezTo>
                  <a:pt x="2694" y="2161"/>
                  <a:pt x="2437" y="1994"/>
                  <a:pt x="2175" y="2051"/>
                </a:cubicBezTo>
                <a:cubicBezTo>
                  <a:pt x="1914" y="2108"/>
                  <a:pt x="1748" y="2366"/>
                  <a:pt x="1805" y="2627"/>
                </a:cubicBezTo>
                <a:cubicBezTo>
                  <a:pt x="2013" y="3588"/>
                  <a:pt x="3410" y="4767"/>
                  <a:pt x="3688" y="4993"/>
                </a:cubicBezTo>
                <a:cubicBezTo>
                  <a:pt x="3777" y="5066"/>
                  <a:pt x="3886" y="5102"/>
                  <a:pt x="3993" y="5102"/>
                </a:cubicBezTo>
                <a:cubicBezTo>
                  <a:pt x="4134" y="5102"/>
                  <a:pt x="4273" y="5041"/>
                  <a:pt x="4369" y="4924"/>
                </a:cubicBezTo>
                <a:cubicBezTo>
                  <a:pt x="4538" y="4717"/>
                  <a:pt x="4507" y="4412"/>
                  <a:pt x="4300" y="4243"/>
                </a:cubicBezTo>
                <a:close/>
                <a:moveTo>
                  <a:pt x="4251" y="3955"/>
                </a:moveTo>
                <a:cubicBezTo>
                  <a:pt x="4278" y="3977"/>
                  <a:pt x="4303" y="4002"/>
                  <a:pt x="4326" y="4028"/>
                </a:cubicBezTo>
                <a:cubicBezTo>
                  <a:pt x="4322" y="3963"/>
                  <a:pt x="4306" y="3898"/>
                  <a:pt x="4274" y="3836"/>
                </a:cubicBezTo>
                <a:cubicBezTo>
                  <a:pt x="4185" y="3660"/>
                  <a:pt x="4002" y="3562"/>
                  <a:pt x="3817" y="3572"/>
                </a:cubicBezTo>
                <a:cubicBezTo>
                  <a:pt x="3961" y="3708"/>
                  <a:pt x="4108" y="3838"/>
                  <a:pt x="4251" y="3955"/>
                </a:cubicBezTo>
                <a:close/>
                <a:moveTo>
                  <a:pt x="2166" y="3709"/>
                </a:moveTo>
                <a:cubicBezTo>
                  <a:pt x="1831" y="3677"/>
                  <a:pt x="1500" y="3627"/>
                  <a:pt x="1233" y="3572"/>
                </a:cubicBezTo>
                <a:cubicBezTo>
                  <a:pt x="971" y="3518"/>
                  <a:pt x="715" y="3687"/>
                  <a:pt x="661" y="3949"/>
                </a:cubicBezTo>
                <a:cubicBezTo>
                  <a:pt x="607" y="4211"/>
                  <a:pt x="776" y="4467"/>
                  <a:pt x="1038" y="4521"/>
                </a:cubicBezTo>
                <a:cubicBezTo>
                  <a:pt x="1255" y="4566"/>
                  <a:pt x="2025" y="4712"/>
                  <a:pt x="2789" y="4712"/>
                </a:cubicBezTo>
                <a:cubicBezTo>
                  <a:pt x="2905" y="4712"/>
                  <a:pt x="3022" y="4709"/>
                  <a:pt x="3136" y="4701"/>
                </a:cubicBezTo>
                <a:cubicBezTo>
                  <a:pt x="2859" y="4456"/>
                  <a:pt x="2488" y="4103"/>
                  <a:pt x="2166" y="3709"/>
                </a:cubicBezTo>
                <a:close/>
                <a:moveTo>
                  <a:pt x="3615" y="3014"/>
                </a:moveTo>
                <a:cubicBezTo>
                  <a:pt x="3889" y="2301"/>
                  <a:pt x="4029" y="1529"/>
                  <a:pt x="4065" y="1310"/>
                </a:cubicBezTo>
                <a:cubicBezTo>
                  <a:pt x="4108" y="1046"/>
                  <a:pt x="3929" y="797"/>
                  <a:pt x="3666" y="754"/>
                </a:cubicBezTo>
                <a:cubicBezTo>
                  <a:pt x="3402" y="710"/>
                  <a:pt x="3152" y="889"/>
                  <a:pt x="3109" y="1153"/>
                </a:cubicBezTo>
                <a:cubicBezTo>
                  <a:pt x="3065" y="1421"/>
                  <a:pt x="2969" y="1965"/>
                  <a:pt x="2878" y="2288"/>
                </a:cubicBezTo>
                <a:cubicBezTo>
                  <a:pt x="2995" y="2897"/>
                  <a:pt x="3253" y="2998"/>
                  <a:pt x="3480" y="3333"/>
                </a:cubicBezTo>
                <a:cubicBezTo>
                  <a:pt x="3529" y="3229"/>
                  <a:pt x="3574" y="3122"/>
                  <a:pt x="3615" y="301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</p:sp>
      <p:sp>
        <p:nvSpPr>
          <p:cNvPr id="29" name="cigarette-with-smoke_78164">
            <a:extLst>
              <a:ext uri="{FF2B5EF4-FFF2-40B4-BE49-F238E27FC236}">
                <a16:creationId xmlns:a16="http://schemas.microsoft.com/office/drawing/2014/main" id="{EA6C60C7-2D24-6B4F-9ABB-AE784D17BA91}"/>
              </a:ext>
            </a:extLst>
          </p:cNvPr>
          <p:cNvSpPr>
            <a:spLocks noChangeAspect="1"/>
          </p:cNvSpPr>
          <p:nvPr/>
        </p:nvSpPr>
        <p:spPr bwMode="auto">
          <a:xfrm rot="19577833">
            <a:off x="6075699" y="556313"/>
            <a:ext cx="352148" cy="184918"/>
          </a:xfrm>
          <a:custGeom>
            <a:avLst/>
            <a:gdLst>
              <a:gd name="T0" fmla="*/ 910 w 953"/>
              <a:gd name="T1" fmla="*/ 332 h 520"/>
              <a:gd name="T2" fmla="*/ 840 w 953"/>
              <a:gd name="T3" fmla="*/ 332 h 520"/>
              <a:gd name="T4" fmla="*/ 257 w 953"/>
              <a:gd name="T5" fmla="*/ 332 h 520"/>
              <a:gd name="T6" fmla="*/ 20 w 953"/>
              <a:gd name="T7" fmla="*/ 332 h 520"/>
              <a:gd name="T8" fmla="*/ 0 w 953"/>
              <a:gd name="T9" fmla="*/ 352 h 520"/>
              <a:gd name="T10" fmla="*/ 0 w 953"/>
              <a:gd name="T11" fmla="*/ 500 h 520"/>
              <a:gd name="T12" fmla="*/ 20 w 953"/>
              <a:gd name="T13" fmla="*/ 520 h 520"/>
              <a:gd name="T14" fmla="*/ 257 w 953"/>
              <a:gd name="T15" fmla="*/ 520 h 520"/>
              <a:gd name="T16" fmla="*/ 840 w 953"/>
              <a:gd name="T17" fmla="*/ 520 h 520"/>
              <a:gd name="T18" fmla="*/ 910 w 953"/>
              <a:gd name="T19" fmla="*/ 520 h 520"/>
              <a:gd name="T20" fmla="*/ 930 w 953"/>
              <a:gd name="T21" fmla="*/ 500 h 520"/>
              <a:gd name="T22" fmla="*/ 930 w 953"/>
              <a:gd name="T23" fmla="*/ 352 h 520"/>
              <a:gd name="T24" fmla="*/ 910 w 953"/>
              <a:gd name="T25" fmla="*/ 332 h 520"/>
              <a:gd name="T26" fmla="*/ 277 w 953"/>
              <a:gd name="T27" fmla="*/ 372 h 520"/>
              <a:gd name="T28" fmla="*/ 820 w 953"/>
              <a:gd name="T29" fmla="*/ 372 h 520"/>
              <a:gd name="T30" fmla="*/ 820 w 953"/>
              <a:gd name="T31" fmla="*/ 480 h 520"/>
              <a:gd name="T32" fmla="*/ 277 w 953"/>
              <a:gd name="T33" fmla="*/ 480 h 520"/>
              <a:gd name="T34" fmla="*/ 277 w 953"/>
              <a:gd name="T35" fmla="*/ 372 h 520"/>
              <a:gd name="T36" fmla="*/ 890 w 953"/>
              <a:gd name="T37" fmla="*/ 480 h 520"/>
              <a:gd name="T38" fmla="*/ 860 w 953"/>
              <a:gd name="T39" fmla="*/ 480 h 520"/>
              <a:gd name="T40" fmla="*/ 860 w 953"/>
              <a:gd name="T41" fmla="*/ 372 h 520"/>
              <a:gd name="T42" fmla="*/ 890 w 953"/>
              <a:gd name="T43" fmla="*/ 372 h 520"/>
              <a:gd name="T44" fmla="*/ 890 w 953"/>
              <a:gd name="T45" fmla="*/ 480 h 520"/>
              <a:gd name="T46" fmla="*/ 849 w 953"/>
              <a:gd name="T47" fmla="*/ 121 h 520"/>
              <a:gd name="T48" fmla="*/ 876 w 953"/>
              <a:gd name="T49" fmla="*/ 7 h 520"/>
              <a:gd name="T50" fmla="*/ 905 w 953"/>
              <a:gd name="T51" fmla="*/ 9 h 520"/>
              <a:gd name="T52" fmla="*/ 903 w 953"/>
              <a:gd name="T53" fmla="*/ 37 h 520"/>
              <a:gd name="T54" fmla="*/ 886 w 953"/>
              <a:gd name="T55" fmla="*/ 107 h 520"/>
              <a:gd name="T56" fmla="*/ 908 w 953"/>
              <a:gd name="T57" fmla="*/ 142 h 520"/>
              <a:gd name="T58" fmla="*/ 936 w 953"/>
              <a:gd name="T59" fmla="*/ 186 h 520"/>
              <a:gd name="T60" fmla="*/ 896 w 953"/>
              <a:gd name="T61" fmla="*/ 312 h 520"/>
              <a:gd name="T62" fmla="*/ 885 w 953"/>
              <a:gd name="T63" fmla="*/ 316 h 520"/>
              <a:gd name="T64" fmla="*/ 869 w 953"/>
              <a:gd name="T65" fmla="*/ 307 h 520"/>
              <a:gd name="T66" fmla="*/ 874 w 953"/>
              <a:gd name="T67" fmla="*/ 279 h 520"/>
              <a:gd name="T68" fmla="*/ 898 w 953"/>
              <a:gd name="T69" fmla="*/ 201 h 520"/>
              <a:gd name="T70" fmla="*/ 876 w 953"/>
              <a:gd name="T71" fmla="*/ 166 h 520"/>
              <a:gd name="T72" fmla="*/ 849 w 953"/>
              <a:gd name="T73" fmla="*/ 121 h 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53" h="520">
                <a:moveTo>
                  <a:pt x="910" y="332"/>
                </a:moveTo>
                <a:lnTo>
                  <a:pt x="840" y="332"/>
                </a:lnTo>
                <a:lnTo>
                  <a:pt x="257" y="332"/>
                </a:lnTo>
                <a:lnTo>
                  <a:pt x="20" y="332"/>
                </a:lnTo>
                <a:cubicBezTo>
                  <a:pt x="9" y="332"/>
                  <a:pt x="0" y="341"/>
                  <a:pt x="0" y="352"/>
                </a:cubicBezTo>
                <a:lnTo>
                  <a:pt x="0" y="500"/>
                </a:lnTo>
                <a:cubicBezTo>
                  <a:pt x="0" y="512"/>
                  <a:pt x="9" y="520"/>
                  <a:pt x="20" y="520"/>
                </a:cubicBezTo>
                <a:lnTo>
                  <a:pt x="257" y="520"/>
                </a:lnTo>
                <a:lnTo>
                  <a:pt x="840" y="520"/>
                </a:lnTo>
                <a:lnTo>
                  <a:pt x="910" y="520"/>
                </a:lnTo>
                <a:cubicBezTo>
                  <a:pt x="921" y="520"/>
                  <a:pt x="930" y="512"/>
                  <a:pt x="930" y="500"/>
                </a:cubicBezTo>
                <a:lnTo>
                  <a:pt x="930" y="352"/>
                </a:lnTo>
                <a:cubicBezTo>
                  <a:pt x="930" y="341"/>
                  <a:pt x="921" y="332"/>
                  <a:pt x="910" y="332"/>
                </a:cubicBezTo>
                <a:close/>
                <a:moveTo>
                  <a:pt x="277" y="372"/>
                </a:moveTo>
                <a:lnTo>
                  <a:pt x="820" y="372"/>
                </a:lnTo>
                <a:lnTo>
                  <a:pt x="820" y="480"/>
                </a:lnTo>
                <a:lnTo>
                  <a:pt x="277" y="480"/>
                </a:lnTo>
                <a:lnTo>
                  <a:pt x="277" y="372"/>
                </a:lnTo>
                <a:close/>
                <a:moveTo>
                  <a:pt x="890" y="480"/>
                </a:moveTo>
                <a:lnTo>
                  <a:pt x="860" y="480"/>
                </a:lnTo>
                <a:lnTo>
                  <a:pt x="860" y="372"/>
                </a:lnTo>
                <a:lnTo>
                  <a:pt x="890" y="372"/>
                </a:lnTo>
                <a:lnTo>
                  <a:pt x="890" y="480"/>
                </a:lnTo>
                <a:close/>
                <a:moveTo>
                  <a:pt x="849" y="121"/>
                </a:moveTo>
                <a:cubicBezTo>
                  <a:pt x="834" y="82"/>
                  <a:pt x="845" y="35"/>
                  <a:pt x="876" y="7"/>
                </a:cubicBezTo>
                <a:cubicBezTo>
                  <a:pt x="885" y="0"/>
                  <a:pt x="897" y="1"/>
                  <a:pt x="905" y="9"/>
                </a:cubicBezTo>
                <a:cubicBezTo>
                  <a:pt x="912" y="17"/>
                  <a:pt x="911" y="30"/>
                  <a:pt x="903" y="37"/>
                </a:cubicBezTo>
                <a:cubicBezTo>
                  <a:pt x="884" y="54"/>
                  <a:pt x="877" y="83"/>
                  <a:pt x="886" y="107"/>
                </a:cubicBezTo>
                <a:cubicBezTo>
                  <a:pt x="891" y="119"/>
                  <a:pt x="899" y="130"/>
                  <a:pt x="908" y="142"/>
                </a:cubicBezTo>
                <a:cubicBezTo>
                  <a:pt x="918" y="155"/>
                  <a:pt x="929" y="169"/>
                  <a:pt x="936" y="186"/>
                </a:cubicBezTo>
                <a:cubicBezTo>
                  <a:pt x="953" y="230"/>
                  <a:pt x="936" y="286"/>
                  <a:pt x="896" y="312"/>
                </a:cubicBezTo>
                <a:cubicBezTo>
                  <a:pt x="893" y="315"/>
                  <a:pt x="889" y="316"/>
                  <a:pt x="885" y="316"/>
                </a:cubicBezTo>
                <a:cubicBezTo>
                  <a:pt x="879" y="316"/>
                  <a:pt x="872" y="313"/>
                  <a:pt x="869" y="307"/>
                </a:cubicBezTo>
                <a:cubicBezTo>
                  <a:pt x="862" y="298"/>
                  <a:pt x="865" y="285"/>
                  <a:pt x="874" y="279"/>
                </a:cubicBezTo>
                <a:cubicBezTo>
                  <a:pt x="898" y="263"/>
                  <a:pt x="909" y="228"/>
                  <a:pt x="898" y="201"/>
                </a:cubicBezTo>
                <a:cubicBezTo>
                  <a:pt x="894" y="189"/>
                  <a:pt x="885" y="178"/>
                  <a:pt x="876" y="166"/>
                </a:cubicBezTo>
                <a:cubicBezTo>
                  <a:pt x="866" y="153"/>
                  <a:pt x="855" y="138"/>
                  <a:pt x="849" y="121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</p:sp>
      <p:sp>
        <p:nvSpPr>
          <p:cNvPr id="30" name="iconfont-11092-5226641">
            <a:extLst>
              <a:ext uri="{FF2B5EF4-FFF2-40B4-BE49-F238E27FC236}">
                <a16:creationId xmlns:a16="http://schemas.microsoft.com/office/drawing/2014/main" id="{32B2F7F5-7A6A-2244-AE8F-C62D44F80D6F}"/>
              </a:ext>
            </a:extLst>
          </p:cNvPr>
          <p:cNvSpPr>
            <a:spLocks noChangeAspect="1"/>
          </p:cNvSpPr>
          <p:nvPr/>
        </p:nvSpPr>
        <p:spPr bwMode="auto">
          <a:xfrm>
            <a:off x="4591324" y="956752"/>
            <a:ext cx="352079" cy="339360"/>
          </a:xfrm>
          <a:custGeom>
            <a:avLst/>
            <a:gdLst>
              <a:gd name="T0" fmla="*/ 5333 w 10666"/>
              <a:gd name="T1" fmla="*/ 0 h 10666"/>
              <a:gd name="T2" fmla="*/ 5866 w 10666"/>
              <a:gd name="T3" fmla="*/ 1600 h 10666"/>
              <a:gd name="T4" fmla="*/ 4800 w 10666"/>
              <a:gd name="T5" fmla="*/ 1600 h 10666"/>
              <a:gd name="T6" fmla="*/ 4800 w 10666"/>
              <a:gd name="T7" fmla="*/ 9066 h 10666"/>
              <a:gd name="T8" fmla="*/ 5866 w 10666"/>
              <a:gd name="T9" fmla="*/ 9066 h 10666"/>
              <a:gd name="T10" fmla="*/ 5333 w 10666"/>
              <a:gd name="T11" fmla="*/ 10666 h 10666"/>
              <a:gd name="T12" fmla="*/ 4800 w 10666"/>
              <a:gd name="T13" fmla="*/ 9066 h 10666"/>
              <a:gd name="T14" fmla="*/ 2666 w 10666"/>
              <a:gd name="T15" fmla="*/ 5333 h 10666"/>
              <a:gd name="T16" fmla="*/ 8000 w 10666"/>
              <a:gd name="T17" fmla="*/ 5333 h 10666"/>
              <a:gd name="T18" fmla="*/ 5333 w 10666"/>
              <a:gd name="T19" fmla="*/ 6933 h 10666"/>
              <a:gd name="T20" fmla="*/ 5333 w 10666"/>
              <a:gd name="T21" fmla="*/ 3733 h 10666"/>
              <a:gd name="T22" fmla="*/ 5333 w 10666"/>
              <a:gd name="T23" fmla="*/ 6933 h 10666"/>
              <a:gd name="T24" fmla="*/ 0 w 10666"/>
              <a:gd name="T25" fmla="*/ 5333 h 10666"/>
              <a:gd name="T26" fmla="*/ 1600 w 10666"/>
              <a:gd name="T27" fmla="*/ 4800 h 10666"/>
              <a:gd name="T28" fmla="*/ 1600 w 10666"/>
              <a:gd name="T29" fmla="*/ 5866 h 10666"/>
              <a:gd name="T30" fmla="*/ 9066 w 10666"/>
              <a:gd name="T31" fmla="*/ 5866 h 10666"/>
              <a:gd name="T32" fmla="*/ 9066 w 10666"/>
              <a:gd name="T33" fmla="*/ 4800 h 10666"/>
              <a:gd name="T34" fmla="*/ 10666 w 10666"/>
              <a:gd name="T35" fmla="*/ 5333 h 10666"/>
              <a:gd name="T36" fmla="*/ 9066 w 10666"/>
              <a:gd name="T37" fmla="*/ 5866 h 10666"/>
              <a:gd name="T38" fmla="*/ 9437 w 10666"/>
              <a:gd name="T39" fmla="*/ 1229 h 10666"/>
              <a:gd name="T40" fmla="*/ 8600 w 10666"/>
              <a:gd name="T41" fmla="*/ 2820 h 10666"/>
              <a:gd name="T42" fmla="*/ 7846 w 10666"/>
              <a:gd name="T43" fmla="*/ 2066 h 10666"/>
              <a:gd name="T44" fmla="*/ 1977 w 10666"/>
              <a:gd name="T45" fmla="*/ 9443 h 10666"/>
              <a:gd name="T46" fmla="*/ 1223 w 10666"/>
              <a:gd name="T47" fmla="*/ 8689 h 10666"/>
              <a:gd name="T48" fmla="*/ 2827 w 10666"/>
              <a:gd name="T49" fmla="*/ 7839 h 10666"/>
              <a:gd name="T50" fmla="*/ 1977 w 10666"/>
              <a:gd name="T51" fmla="*/ 9443 h 10666"/>
              <a:gd name="T52" fmla="*/ 1229 w 10666"/>
              <a:gd name="T53" fmla="*/ 1229 h 10666"/>
              <a:gd name="T54" fmla="*/ 2820 w 10666"/>
              <a:gd name="T55" fmla="*/ 2066 h 10666"/>
              <a:gd name="T56" fmla="*/ 2066 w 10666"/>
              <a:gd name="T57" fmla="*/ 2820 h 10666"/>
              <a:gd name="T58" fmla="*/ 9443 w 10666"/>
              <a:gd name="T59" fmla="*/ 8689 h 10666"/>
              <a:gd name="T60" fmla="*/ 8689 w 10666"/>
              <a:gd name="T61" fmla="*/ 9443 h 10666"/>
              <a:gd name="T62" fmla="*/ 7853 w 10666"/>
              <a:gd name="T63" fmla="*/ 7853 h 10666"/>
              <a:gd name="T64" fmla="*/ 9443 w 10666"/>
              <a:gd name="T65" fmla="*/ 8689 h 10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666" h="10666">
                <a:moveTo>
                  <a:pt x="4800" y="533"/>
                </a:moveTo>
                <a:cubicBezTo>
                  <a:pt x="4800" y="238"/>
                  <a:pt x="5038" y="0"/>
                  <a:pt x="5333" y="0"/>
                </a:cubicBezTo>
                <a:cubicBezTo>
                  <a:pt x="5628" y="0"/>
                  <a:pt x="5866" y="238"/>
                  <a:pt x="5866" y="533"/>
                </a:cubicBezTo>
                <a:lnTo>
                  <a:pt x="5866" y="1600"/>
                </a:lnTo>
                <a:cubicBezTo>
                  <a:pt x="5866" y="1894"/>
                  <a:pt x="5628" y="2133"/>
                  <a:pt x="5333" y="2133"/>
                </a:cubicBezTo>
                <a:cubicBezTo>
                  <a:pt x="5038" y="2133"/>
                  <a:pt x="4800" y="1894"/>
                  <a:pt x="4800" y="1600"/>
                </a:cubicBezTo>
                <a:lnTo>
                  <a:pt x="4800" y="533"/>
                </a:lnTo>
                <a:close/>
                <a:moveTo>
                  <a:pt x="4800" y="9066"/>
                </a:moveTo>
                <a:cubicBezTo>
                  <a:pt x="4800" y="8772"/>
                  <a:pt x="5038" y="8533"/>
                  <a:pt x="5333" y="8533"/>
                </a:cubicBezTo>
                <a:cubicBezTo>
                  <a:pt x="5628" y="8533"/>
                  <a:pt x="5866" y="8772"/>
                  <a:pt x="5866" y="9066"/>
                </a:cubicBezTo>
                <a:lnTo>
                  <a:pt x="5866" y="10133"/>
                </a:lnTo>
                <a:cubicBezTo>
                  <a:pt x="5866" y="10428"/>
                  <a:pt x="5628" y="10666"/>
                  <a:pt x="5333" y="10666"/>
                </a:cubicBezTo>
                <a:cubicBezTo>
                  <a:pt x="5038" y="10666"/>
                  <a:pt x="4800" y="10428"/>
                  <a:pt x="4800" y="10133"/>
                </a:cubicBezTo>
                <a:lnTo>
                  <a:pt x="4800" y="9066"/>
                </a:lnTo>
                <a:close/>
                <a:moveTo>
                  <a:pt x="5333" y="8000"/>
                </a:moveTo>
                <a:cubicBezTo>
                  <a:pt x="3860" y="8000"/>
                  <a:pt x="2666" y="6806"/>
                  <a:pt x="2666" y="5333"/>
                </a:cubicBezTo>
                <a:cubicBezTo>
                  <a:pt x="2666" y="3860"/>
                  <a:pt x="3860" y="2666"/>
                  <a:pt x="5333" y="2666"/>
                </a:cubicBezTo>
                <a:cubicBezTo>
                  <a:pt x="6806" y="2666"/>
                  <a:pt x="8000" y="3860"/>
                  <a:pt x="8000" y="5333"/>
                </a:cubicBezTo>
                <a:cubicBezTo>
                  <a:pt x="8000" y="6806"/>
                  <a:pt x="6806" y="8000"/>
                  <a:pt x="5333" y="8000"/>
                </a:cubicBezTo>
                <a:close/>
                <a:moveTo>
                  <a:pt x="5333" y="6933"/>
                </a:moveTo>
                <a:cubicBezTo>
                  <a:pt x="6217" y="6933"/>
                  <a:pt x="6933" y="6217"/>
                  <a:pt x="6933" y="5333"/>
                </a:cubicBezTo>
                <a:cubicBezTo>
                  <a:pt x="6933" y="4449"/>
                  <a:pt x="6217" y="3733"/>
                  <a:pt x="5333" y="3733"/>
                </a:cubicBezTo>
                <a:cubicBezTo>
                  <a:pt x="4449" y="3733"/>
                  <a:pt x="3733" y="4449"/>
                  <a:pt x="3733" y="5333"/>
                </a:cubicBezTo>
                <a:cubicBezTo>
                  <a:pt x="3733" y="6217"/>
                  <a:pt x="4449" y="6933"/>
                  <a:pt x="5333" y="6933"/>
                </a:cubicBezTo>
                <a:close/>
                <a:moveTo>
                  <a:pt x="533" y="5866"/>
                </a:moveTo>
                <a:cubicBezTo>
                  <a:pt x="238" y="5866"/>
                  <a:pt x="0" y="5628"/>
                  <a:pt x="0" y="5333"/>
                </a:cubicBezTo>
                <a:cubicBezTo>
                  <a:pt x="0" y="5038"/>
                  <a:pt x="238" y="4800"/>
                  <a:pt x="533" y="4800"/>
                </a:cubicBezTo>
                <a:lnTo>
                  <a:pt x="1600" y="4800"/>
                </a:lnTo>
                <a:cubicBezTo>
                  <a:pt x="1894" y="4800"/>
                  <a:pt x="2133" y="5038"/>
                  <a:pt x="2133" y="5333"/>
                </a:cubicBezTo>
                <a:cubicBezTo>
                  <a:pt x="2133" y="5628"/>
                  <a:pt x="1894" y="5866"/>
                  <a:pt x="1600" y="5866"/>
                </a:cubicBezTo>
                <a:lnTo>
                  <a:pt x="533" y="5866"/>
                </a:lnTo>
                <a:close/>
                <a:moveTo>
                  <a:pt x="9066" y="5866"/>
                </a:moveTo>
                <a:cubicBezTo>
                  <a:pt x="8772" y="5866"/>
                  <a:pt x="8533" y="5628"/>
                  <a:pt x="8533" y="5333"/>
                </a:cubicBezTo>
                <a:cubicBezTo>
                  <a:pt x="8533" y="5038"/>
                  <a:pt x="8772" y="4800"/>
                  <a:pt x="9066" y="4800"/>
                </a:cubicBezTo>
                <a:lnTo>
                  <a:pt x="10133" y="4800"/>
                </a:lnTo>
                <a:cubicBezTo>
                  <a:pt x="10428" y="4800"/>
                  <a:pt x="10666" y="5038"/>
                  <a:pt x="10666" y="5333"/>
                </a:cubicBezTo>
                <a:cubicBezTo>
                  <a:pt x="10666" y="5628"/>
                  <a:pt x="10428" y="5866"/>
                  <a:pt x="10133" y="5866"/>
                </a:cubicBezTo>
                <a:lnTo>
                  <a:pt x="9066" y="5866"/>
                </a:lnTo>
                <a:close/>
                <a:moveTo>
                  <a:pt x="8689" y="1223"/>
                </a:moveTo>
                <a:cubicBezTo>
                  <a:pt x="8899" y="1020"/>
                  <a:pt x="9231" y="1023"/>
                  <a:pt x="9437" y="1229"/>
                </a:cubicBezTo>
                <a:cubicBezTo>
                  <a:pt x="9643" y="1435"/>
                  <a:pt x="9646" y="1767"/>
                  <a:pt x="9443" y="1977"/>
                </a:cubicBezTo>
                <a:lnTo>
                  <a:pt x="8600" y="2820"/>
                </a:lnTo>
                <a:cubicBezTo>
                  <a:pt x="8391" y="3022"/>
                  <a:pt x="8058" y="3019"/>
                  <a:pt x="7853" y="2813"/>
                </a:cubicBezTo>
                <a:cubicBezTo>
                  <a:pt x="7647" y="2608"/>
                  <a:pt x="7644" y="2275"/>
                  <a:pt x="7846" y="2066"/>
                </a:cubicBezTo>
                <a:lnTo>
                  <a:pt x="8689" y="1223"/>
                </a:lnTo>
                <a:close/>
                <a:moveTo>
                  <a:pt x="1977" y="9443"/>
                </a:moveTo>
                <a:cubicBezTo>
                  <a:pt x="1770" y="9658"/>
                  <a:pt x="1427" y="9661"/>
                  <a:pt x="1216" y="9450"/>
                </a:cubicBezTo>
                <a:cubicBezTo>
                  <a:pt x="1005" y="9239"/>
                  <a:pt x="1008" y="8896"/>
                  <a:pt x="1223" y="8689"/>
                </a:cubicBezTo>
                <a:lnTo>
                  <a:pt x="2066" y="7846"/>
                </a:lnTo>
                <a:cubicBezTo>
                  <a:pt x="2273" y="7632"/>
                  <a:pt x="2616" y="7629"/>
                  <a:pt x="2827" y="7839"/>
                </a:cubicBezTo>
                <a:cubicBezTo>
                  <a:pt x="3037" y="8050"/>
                  <a:pt x="3034" y="8393"/>
                  <a:pt x="2820" y="8600"/>
                </a:cubicBezTo>
                <a:lnTo>
                  <a:pt x="1977" y="9443"/>
                </a:lnTo>
                <a:close/>
                <a:moveTo>
                  <a:pt x="1223" y="1977"/>
                </a:moveTo>
                <a:cubicBezTo>
                  <a:pt x="1020" y="1767"/>
                  <a:pt x="1023" y="1435"/>
                  <a:pt x="1229" y="1229"/>
                </a:cubicBezTo>
                <a:cubicBezTo>
                  <a:pt x="1435" y="1023"/>
                  <a:pt x="1767" y="1020"/>
                  <a:pt x="1977" y="1223"/>
                </a:cubicBezTo>
                <a:lnTo>
                  <a:pt x="2820" y="2066"/>
                </a:lnTo>
                <a:cubicBezTo>
                  <a:pt x="3022" y="2275"/>
                  <a:pt x="3019" y="2608"/>
                  <a:pt x="2813" y="2813"/>
                </a:cubicBezTo>
                <a:cubicBezTo>
                  <a:pt x="2608" y="3019"/>
                  <a:pt x="2275" y="3022"/>
                  <a:pt x="2066" y="2820"/>
                </a:cubicBezTo>
                <a:lnTo>
                  <a:pt x="1223" y="1977"/>
                </a:lnTo>
                <a:close/>
                <a:moveTo>
                  <a:pt x="9443" y="8689"/>
                </a:moveTo>
                <a:cubicBezTo>
                  <a:pt x="9646" y="8899"/>
                  <a:pt x="9643" y="9231"/>
                  <a:pt x="9437" y="9437"/>
                </a:cubicBezTo>
                <a:cubicBezTo>
                  <a:pt x="9231" y="9643"/>
                  <a:pt x="8899" y="9646"/>
                  <a:pt x="8689" y="9443"/>
                </a:cubicBezTo>
                <a:lnTo>
                  <a:pt x="7846" y="8600"/>
                </a:lnTo>
                <a:cubicBezTo>
                  <a:pt x="7644" y="8391"/>
                  <a:pt x="7647" y="8058"/>
                  <a:pt x="7853" y="7853"/>
                </a:cubicBezTo>
                <a:cubicBezTo>
                  <a:pt x="8058" y="7647"/>
                  <a:pt x="8391" y="7644"/>
                  <a:pt x="8600" y="7846"/>
                </a:cubicBezTo>
                <a:lnTo>
                  <a:pt x="9443" y="8689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</p:sp>
      <p:sp>
        <p:nvSpPr>
          <p:cNvPr id="31" name="Freeform: Shape 76">
            <a:extLst>
              <a:ext uri="{FF2B5EF4-FFF2-40B4-BE49-F238E27FC236}">
                <a16:creationId xmlns:a16="http://schemas.microsoft.com/office/drawing/2014/main" id="{5DB61DA8-5709-E94D-A4DE-2134A8D22AE6}"/>
              </a:ext>
            </a:extLst>
          </p:cNvPr>
          <p:cNvSpPr/>
          <p:nvPr/>
        </p:nvSpPr>
        <p:spPr>
          <a:xfrm rot="10800000">
            <a:off x="3412534" y="325755"/>
            <a:ext cx="5470481" cy="3397330"/>
          </a:xfrm>
          <a:custGeom>
            <a:avLst/>
            <a:gdLst>
              <a:gd name="connsiteX0" fmla="*/ 4674770 w 4783783"/>
              <a:gd name="connsiteY0" fmla="*/ 3269654 h 3690289"/>
              <a:gd name="connsiteX1" fmla="*/ 4732978 w 4783783"/>
              <a:gd name="connsiteY1" fmla="*/ 3213060 h 3690289"/>
              <a:gd name="connsiteX2" fmla="*/ 4781550 w 4783783"/>
              <a:gd name="connsiteY2" fmla="*/ 3092606 h 3690289"/>
              <a:gd name="connsiteX3" fmla="*/ 2390775 w 4783783"/>
              <a:gd name="connsiteY3" fmla="*/ 2494923 h 3690289"/>
              <a:gd name="connsiteX4" fmla="*/ 107484 w 4783783"/>
              <a:gd name="connsiteY4" fmla="*/ 2914873 h 3690289"/>
              <a:gd name="connsiteX5" fmla="*/ 69846 w 4783783"/>
              <a:gd name="connsiteY5" fmla="*/ 2951468 h 3690289"/>
              <a:gd name="connsiteX6" fmla="*/ 2393543 w 4783783"/>
              <a:gd name="connsiteY6" fmla="*/ 0 h 3690289"/>
              <a:gd name="connsiteX7" fmla="*/ 4722217 w 4783783"/>
              <a:gd name="connsiteY7" fmla="*/ 2957789 h 3690289"/>
              <a:gd name="connsiteX8" fmla="*/ 4735211 w 4783783"/>
              <a:gd name="connsiteY8" fmla="*/ 2970423 h 3690289"/>
              <a:gd name="connsiteX9" fmla="*/ 4745733 w 4783783"/>
              <a:gd name="connsiteY9" fmla="*/ 2987659 h 3690289"/>
              <a:gd name="connsiteX10" fmla="*/ 4754451 w 4783783"/>
              <a:gd name="connsiteY10" fmla="*/ 2998732 h 3690289"/>
              <a:gd name="connsiteX11" fmla="*/ 4752493 w 4783783"/>
              <a:gd name="connsiteY11" fmla="*/ 2998732 h 3690289"/>
              <a:gd name="connsiteX12" fmla="*/ 4771440 w 4783783"/>
              <a:gd name="connsiteY12" fmla="*/ 3029767 h 3690289"/>
              <a:gd name="connsiteX13" fmla="*/ 4783783 w 4783783"/>
              <a:gd name="connsiteY13" fmla="*/ 3090877 h 3690289"/>
              <a:gd name="connsiteX14" fmla="*/ 4676298 w 4783783"/>
              <a:gd name="connsiteY14" fmla="*/ 3268610 h 3690289"/>
              <a:gd name="connsiteX15" fmla="*/ 2390775 w 4783783"/>
              <a:gd name="connsiteY15" fmla="*/ 3690289 h 3690289"/>
              <a:gd name="connsiteX16" fmla="*/ 0 w 4783783"/>
              <a:gd name="connsiteY16" fmla="*/ 3092606 h 3690289"/>
              <a:gd name="connsiteX17" fmla="*/ 48572 w 4783783"/>
              <a:gd name="connsiteY17" fmla="*/ 2972152 h 3690289"/>
              <a:gd name="connsiteX18" fmla="*/ 69846 w 4783783"/>
              <a:gd name="connsiteY18" fmla="*/ 2951468 h 3690289"/>
              <a:gd name="connsiteX19" fmla="*/ 68362 w 4783783"/>
              <a:gd name="connsiteY19" fmla="*/ 2953353 h 3690289"/>
              <a:gd name="connsiteX20" fmla="*/ 50805 w 4783783"/>
              <a:gd name="connsiteY20" fmla="*/ 2970423 h 3690289"/>
              <a:gd name="connsiteX21" fmla="*/ 36589 w 4783783"/>
              <a:gd name="connsiteY21" fmla="*/ 2993710 h 3690289"/>
              <a:gd name="connsiteX22" fmla="*/ 32635 w 4783783"/>
              <a:gd name="connsiteY22" fmla="*/ 2998732 h 3690289"/>
              <a:gd name="connsiteX23" fmla="*/ 33523 w 4783783"/>
              <a:gd name="connsiteY23" fmla="*/ 2998732 h 3690289"/>
              <a:gd name="connsiteX24" fmla="*/ 14576 w 4783783"/>
              <a:gd name="connsiteY24" fmla="*/ 3029767 h 3690289"/>
              <a:gd name="connsiteX25" fmla="*/ 2233 w 4783783"/>
              <a:gd name="connsiteY25" fmla="*/ 3090877 h 3690289"/>
              <a:gd name="connsiteX26" fmla="*/ 2393008 w 4783783"/>
              <a:gd name="connsiteY26" fmla="*/ 3688560 h 3690289"/>
              <a:gd name="connsiteX27" fmla="*/ 4595904 w 4783783"/>
              <a:gd name="connsiteY27" fmla="*/ 3323522 h 3690289"/>
              <a:gd name="connsiteX28" fmla="*/ 4674770 w 4783783"/>
              <a:gd name="connsiteY28" fmla="*/ 3269654 h 3690289"/>
              <a:gd name="connsiteX29" fmla="*/ 4674065 w 4783783"/>
              <a:gd name="connsiteY29" fmla="*/ 3270339 h 3690289"/>
              <a:gd name="connsiteX30" fmla="*/ 2390775 w 4783783"/>
              <a:gd name="connsiteY30" fmla="*/ 3690289 h 3690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783783" h="3690289">
                <a:moveTo>
                  <a:pt x="4674770" y="3269654"/>
                </a:moveTo>
                <a:lnTo>
                  <a:pt x="4732978" y="3213060"/>
                </a:lnTo>
                <a:cubicBezTo>
                  <a:pt x="4764825" y="3174152"/>
                  <a:pt x="4781550" y="3133867"/>
                  <a:pt x="4781550" y="3092606"/>
                </a:cubicBezTo>
                <a:cubicBezTo>
                  <a:pt x="4781550" y="2762515"/>
                  <a:pt x="3711164" y="2494923"/>
                  <a:pt x="2390775" y="2494923"/>
                </a:cubicBezTo>
                <a:cubicBezTo>
                  <a:pt x="1317959" y="2494923"/>
                  <a:pt x="410184" y="2671576"/>
                  <a:pt x="107484" y="2914873"/>
                </a:cubicBezTo>
                <a:lnTo>
                  <a:pt x="69846" y="2951468"/>
                </a:lnTo>
                <a:lnTo>
                  <a:pt x="2393543" y="0"/>
                </a:lnTo>
                <a:lnTo>
                  <a:pt x="4722217" y="2957789"/>
                </a:lnTo>
                <a:lnTo>
                  <a:pt x="4735211" y="2970423"/>
                </a:lnTo>
                <a:lnTo>
                  <a:pt x="4745733" y="2987659"/>
                </a:lnTo>
                <a:lnTo>
                  <a:pt x="4754451" y="2998732"/>
                </a:lnTo>
                <a:lnTo>
                  <a:pt x="4752493" y="2998732"/>
                </a:lnTo>
                <a:lnTo>
                  <a:pt x="4771440" y="3029767"/>
                </a:lnTo>
                <a:cubicBezTo>
                  <a:pt x="4779602" y="3049860"/>
                  <a:pt x="4783783" y="3070246"/>
                  <a:pt x="4783783" y="3090877"/>
                </a:cubicBezTo>
                <a:cubicBezTo>
                  <a:pt x="4783783" y="3152769"/>
                  <a:pt x="4746152" y="3212464"/>
                  <a:pt x="4676298" y="3268610"/>
                </a:cubicBezTo>
                <a:close/>
                <a:moveTo>
                  <a:pt x="2390775" y="3690289"/>
                </a:moveTo>
                <a:cubicBezTo>
                  <a:pt x="1070386" y="3690289"/>
                  <a:pt x="0" y="3422697"/>
                  <a:pt x="0" y="3092606"/>
                </a:cubicBezTo>
                <a:cubicBezTo>
                  <a:pt x="0" y="3051345"/>
                  <a:pt x="16725" y="3011060"/>
                  <a:pt x="48572" y="2972152"/>
                </a:cubicBezTo>
                <a:lnTo>
                  <a:pt x="69846" y="2951468"/>
                </a:lnTo>
                <a:lnTo>
                  <a:pt x="68362" y="2953353"/>
                </a:lnTo>
                <a:lnTo>
                  <a:pt x="50805" y="2970423"/>
                </a:lnTo>
                <a:lnTo>
                  <a:pt x="36589" y="2993710"/>
                </a:lnTo>
                <a:lnTo>
                  <a:pt x="32635" y="2998732"/>
                </a:lnTo>
                <a:lnTo>
                  <a:pt x="33523" y="2998732"/>
                </a:lnTo>
                <a:lnTo>
                  <a:pt x="14576" y="3029767"/>
                </a:lnTo>
                <a:cubicBezTo>
                  <a:pt x="6414" y="3049860"/>
                  <a:pt x="2233" y="3070246"/>
                  <a:pt x="2233" y="3090877"/>
                </a:cubicBezTo>
                <a:cubicBezTo>
                  <a:pt x="2233" y="3420968"/>
                  <a:pt x="1072619" y="3688560"/>
                  <a:pt x="2393008" y="3688560"/>
                </a:cubicBezTo>
                <a:cubicBezTo>
                  <a:pt x="3383300" y="3688560"/>
                  <a:pt x="4232965" y="3538039"/>
                  <a:pt x="4595904" y="3323522"/>
                </a:cubicBezTo>
                <a:lnTo>
                  <a:pt x="4674770" y="3269654"/>
                </a:lnTo>
                <a:lnTo>
                  <a:pt x="4674065" y="3270339"/>
                </a:lnTo>
                <a:cubicBezTo>
                  <a:pt x="4371366" y="3513636"/>
                  <a:pt x="3463591" y="3690289"/>
                  <a:pt x="2390775" y="3690289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</a:schemeClr>
              </a:gs>
              <a:gs pos="76000">
                <a:schemeClr val="accent6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6">
                  <a:lumMod val="20000"/>
                  <a:lumOff val="8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meat_135168">
            <a:extLst>
              <a:ext uri="{FF2B5EF4-FFF2-40B4-BE49-F238E27FC236}">
                <a16:creationId xmlns:a16="http://schemas.microsoft.com/office/drawing/2014/main" id="{62DA22A2-F9DD-4647-918D-B98ADBB74486}"/>
              </a:ext>
            </a:extLst>
          </p:cNvPr>
          <p:cNvSpPr>
            <a:spLocks noChangeAspect="1"/>
          </p:cNvSpPr>
          <p:nvPr/>
        </p:nvSpPr>
        <p:spPr bwMode="auto">
          <a:xfrm>
            <a:off x="6454541" y="944441"/>
            <a:ext cx="352148" cy="323609"/>
          </a:xfrm>
          <a:custGeom>
            <a:avLst/>
            <a:gdLst>
              <a:gd name="T0" fmla="*/ 703 w 754"/>
              <a:gd name="T1" fmla="*/ 55 h 720"/>
              <a:gd name="T2" fmla="*/ 672 w 754"/>
              <a:gd name="T3" fmla="*/ 15 h 720"/>
              <a:gd name="T4" fmla="*/ 569 w 754"/>
              <a:gd name="T5" fmla="*/ 74 h 720"/>
              <a:gd name="T6" fmla="*/ 473 w 754"/>
              <a:gd name="T7" fmla="*/ 195 h 720"/>
              <a:gd name="T8" fmla="*/ 398 w 754"/>
              <a:gd name="T9" fmla="*/ 221 h 720"/>
              <a:gd name="T10" fmla="*/ 78 w 754"/>
              <a:gd name="T11" fmla="*/ 372 h 720"/>
              <a:gd name="T12" fmla="*/ 224 w 754"/>
              <a:gd name="T13" fmla="*/ 720 h 720"/>
              <a:gd name="T14" fmla="*/ 368 w 754"/>
              <a:gd name="T15" fmla="*/ 660 h 720"/>
              <a:gd name="T16" fmla="*/ 532 w 754"/>
              <a:gd name="T17" fmla="*/ 354 h 720"/>
              <a:gd name="T18" fmla="*/ 556 w 754"/>
              <a:gd name="T19" fmla="*/ 320 h 720"/>
              <a:gd name="T20" fmla="*/ 527 w 754"/>
              <a:gd name="T21" fmla="*/ 311 h 720"/>
              <a:gd name="T22" fmla="*/ 676 w 754"/>
              <a:gd name="T23" fmla="*/ 185 h 720"/>
              <a:gd name="T24" fmla="*/ 682 w 754"/>
              <a:gd name="T25" fmla="*/ 185 h 720"/>
              <a:gd name="T26" fmla="*/ 738 w 754"/>
              <a:gd name="T27" fmla="*/ 81 h 720"/>
              <a:gd name="T28" fmla="*/ 126 w 754"/>
              <a:gd name="T29" fmla="*/ 413 h 720"/>
              <a:gd name="T30" fmla="*/ 206 w 754"/>
              <a:gd name="T31" fmla="*/ 413 h 720"/>
              <a:gd name="T32" fmla="*/ 343 w 754"/>
              <a:gd name="T33" fmla="*/ 600 h 720"/>
              <a:gd name="T34" fmla="*/ 211 w 754"/>
              <a:gd name="T35" fmla="*/ 676 h 720"/>
              <a:gd name="T36" fmla="*/ 209 w 754"/>
              <a:gd name="T37" fmla="*/ 649 h 720"/>
              <a:gd name="T38" fmla="*/ 342 w 754"/>
              <a:gd name="T39" fmla="*/ 582 h 720"/>
              <a:gd name="T40" fmla="*/ 370 w 754"/>
              <a:gd name="T41" fmla="*/ 559 h 720"/>
              <a:gd name="T42" fmla="*/ 352 w 754"/>
              <a:gd name="T43" fmla="*/ 565 h 720"/>
              <a:gd name="T44" fmla="*/ 359 w 754"/>
              <a:gd name="T45" fmla="*/ 507 h 720"/>
              <a:gd name="T46" fmla="*/ 385 w 754"/>
              <a:gd name="T47" fmla="*/ 512 h 720"/>
              <a:gd name="T48" fmla="*/ 714 w 754"/>
              <a:gd name="T49" fmla="*/ 143 h 720"/>
              <a:gd name="T50" fmla="*/ 680 w 754"/>
              <a:gd name="T51" fmla="*/ 158 h 720"/>
              <a:gd name="T52" fmla="*/ 508 w 754"/>
              <a:gd name="T53" fmla="*/ 293 h 720"/>
              <a:gd name="T54" fmla="*/ 486 w 754"/>
              <a:gd name="T55" fmla="*/ 262 h 720"/>
              <a:gd name="T56" fmla="*/ 462 w 754"/>
              <a:gd name="T57" fmla="*/ 244 h 720"/>
              <a:gd name="T58" fmla="*/ 595 w 754"/>
              <a:gd name="T59" fmla="*/ 73 h 720"/>
              <a:gd name="T60" fmla="*/ 657 w 754"/>
              <a:gd name="T61" fmla="*/ 38 h 720"/>
              <a:gd name="T62" fmla="*/ 636 w 754"/>
              <a:gd name="T63" fmla="*/ 76 h 720"/>
              <a:gd name="T64" fmla="*/ 646 w 754"/>
              <a:gd name="T65" fmla="*/ 98 h 720"/>
              <a:gd name="T66" fmla="*/ 687 w 754"/>
              <a:gd name="T67" fmla="*/ 80 h 720"/>
              <a:gd name="T68" fmla="*/ 695 w 754"/>
              <a:gd name="T69" fmla="*/ 80 h 720"/>
              <a:gd name="T70" fmla="*/ 714 w 754"/>
              <a:gd name="T71" fmla="*/ 14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4" h="720">
                <a:moveTo>
                  <a:pt x="738" y="81"/>
                </a:moveTo>
                <a:cubicBezTo>
                  <a:pt x="729" y="69"/>
                  <a:pt x="718" y="60"/>
                  <a:pt x="703" y="55"/>
                </a:cubicBezTo>
                <a:cubicBezTo>
                  <a:pt x="701" y="54"/>
                  <a:pt x="699" y="52"/>
                  <a:pt x="698" y="50"/>
                </a:cubicBezTo>
                <a:cubicBezTo>
                  <a:pt x="693" y="36"/>
                  <a:pt x="684" y="24"/>
                  <a:pt x="672" y="15"/>
                </a:cubicBezTo>
                <a:cubicBezTo>
                  <a:pt x="649" y="0"/>
                  <a:pt x="615" y="1"/>
                  <a:pt x="593" y="19"/>
                </a:cubicBezTo>
                <a:cubicBezTo>
                  <a:pt x="577" y="32"/>
                  <a:pt x="568" y="52"/>
                  <a:pt x="569" y="74"/>
                </a:cubicBezTo>
                <a:cubicBezTo>
                  <a:pt x="569" y="90"/>
                  <a:pt x="565" y="104"/>
                  <a:pt x="555" y="113"/>
                </a:cubicBezTo>
                <a:lnTo>
                  <a:pt x="473" y="195"/>
                </a:lnTo>
                <a:lnTo>
                  <a:pt x="458" y="196"/>
                </a:lnTo>
                <a:cubicBezTo>
                  <a:pt x="435" y="196"/>
                  <a:pt x="414" y="205"/>
                  <a:pt x="398" y="221"/>
                </a:cubicBezTo>
                <a:cubicBezTo>
                  <a:pt x="347" y="272"/>
                  <a:pt x="279" y="304"/>
                  <a:pt x="201" y="312"/>
                </a:cubicBezTo>
                <a:cubicBezTo>
                  <a:pt x="155" y="318"/>
                  <a:pt x="111" y="339"/>
                  <a:pt x="78" y="372"/>
                </a:cubicBezTo>
                <a:cubicBezTo>
                  <a:pt x="3" y="448"/>
                  <a:pt x="0" y="574"/>
                  <a:pt x="72" y="653"/>
                </a:cubicBezTo>
                <a:cubicBezTo>
                  <a:pt x="111" y="696"/>
                  <a:pt x="166" y="720"/>
                  <a:pt x="224" y="720"/>
                </a:cubicBezTo>
                <a:lnTo>
                  <a:pt x="224" y="720"/>
                </a:lnTo>
                <a:cubicBezTo>
                  <a:pt x="278" y="720"/>
                  <a:pt x="330" y="699"/>
                  <a:pt x="368" y="660"/>
                </a:cubicBezTo>
                <a:cubicBezTo>
                  <a:pt x="398" y="631"/>
                  <a:pt x="417" y="593"/>
                  <a:pt x="425" y="552"/>
                </a:cubicBezTo>
                <a:cubicBezTo>
                  <a:pt x="438" y="479"/>
                  <a:pt x="475" y="411"/>
                  <a:pt x="532" y="354"/>
                </a:cubicBezTo>
                <a:cubicBezTo>
                  <a:pt x="535" y="350"/>
                  <a:pt x="539" y="346"/>
                  <a:pt x="542" y="341"/>
                </a:cubicBezTo>
                <a:lnTo>
                  <a:pt x="556" y="320"/>
                </a:lnTo>
                <a:lnTo>
                  <a:pt x="515" y="320"/>
                </a:lnTo>
                <a:cubicBezTo>
                  <a:pt x="519" y="318"/>
                  <a:pt x="523" y="315"/>
                  <a:pt x="527" y="311"/>
                </a:cubicBezTo>
                <a:lnTo>
                  <a:pt x="640" y="198"/>
                </a:lnTo>
                <a:cubicBezTo>
                  <a:pt x="651" y="187"/>
                  <a:pt x="666" y="185"/>
                  <a:pt x="676" y="185"/>
                </a:cubicBezTo>
                <a:cubicBezTo>
                  <a:pt x="677" y="185"/>
                  <a:pt x="678" y="185"/>
                  <a:pt x="679" y="185"/>
                </a:cubicBezTo>
                <a:cubicBezTo>
                  <a:pt x="680" y="185"/>
                  <a:pt x="681" y="185"/>
                  <a:pt x="682" y="185"/>
                </a:cubicBezTo>
                <a:cubicBezTo>
                  <a:pt x="703" y="185"/>
                  <a:pt x="722" y="176"/>
                  <a:pt x="734" y="160"/>
                </a:cubicBezTo>
                <a:cubicBezTo>
                  <a:pt x="752" y="137"/>
                  <a:pt x="754" y="105"/>
                  <a:pt x="738" y="81"/>
                </a:cubicBezTo>
                <a:close/>
                <a:moveTo>
                  <a:pt x="166" y="453"/>
                </a:moveTo>
                <a:cubicBezTo>
                  <a:pt x="144" y="453"/>
                  <a:pt x="126" y="435"/>
                  <a:pt x="126" y="413"/>
                </a:cubicBezTo>
                <a:cubicBezTo>
                  <a:pt x="126" y="391"/>
                  <a:pt x="144" y="373"/>
                  <a:pt x="166" y="373"/>
                </a:cubicBezTo>
                <a:cubicBezTo>
                  <a:pt x="188" y="373"/>
                  <a:pt x="206" y="391"/>
                  <a:pt x="206" y="413"/>
                </a:cubicBezTo>
                <a:cubicBezTo>
                  <a:pt x="206" y="435"/>
                  <a:pt x="188" y="453"/>
                  <a:pt x="166" y="453"/>
                </a:cubicBezTo>
                <a:close/>
                <a:moveTo>
                  <a:pt x="343" y="600"/>
                </a:moveTo>
                <a:cubicBezTo>
                  <a:pt x="311" y="640"/>
                  <a:pt x="263" y="667"/>
                  <a:pt x="213" y="675"/>
                </a:cubicBezTo>
                <a:cubicBezTo>
                  <a:pt x="212" y="676"/>
                  <a:pt x="212" y="676"/>
                  <a:pt x="211" y="676"/>
                </a:cubicBezTo>
                <a:cubicBezTo>
                  <a:pt x="204" y="676"/>
                  <a:pt x="199" y="671"/>
                  <a:pt x="198" y="665"/>
                </a:cubicBezTo>
                <a:cubicBezTo>
                  <a:pt x="196" y="657"/>
                  <a:pt x="201" y="650"/>
                  <a:pt x="209" y="649"/>
                </a:cubicBezTo>
                <a:cubicBezTo>
                  <a:pt x="253" y="642"/>
                  <a:pt x="294" y="618"/>
                  <a:pt x="323" y="583"/>
                </a:cubicBezTo>
                <a:cubicBezTo>
                  <a:pt x="327" y="578"/>
                  <a:pt x="336" y="577"/>
                  <a:pt x="342" y="582"/>
                </a:cubicBezTo>
                <a:cubicBezTo>
                  <a:pt x="347" y="586"/>
                  <a:pt x="348" y="595"/>
                  <a:pt x="343" y="600"/>
                </a:cubicBezTo>
                <a:close/>
                <a:moveTo>
                  <a:pt x="370" y="559"/>
                </a:moveTo>
                <a:cubicBezTo>
                  <a:pt x="367" y="564"/>
                  <a:pt x="363" y="567"/>
                  <a:pt x="358" y="567"/>
                </a:cubicBezTo>
                <a:cubicBezTo>
                  <a:pt x="356" y="567"/>
                  <a:pt x="354" y="566"/>
                  <a:pt x="352" y="565"/>
                </a:cubicBezTo>
                <a:cubicBezTo>
                  <a:pt x="345" y="562"/>
                  <a:pt x="342" y="554"/>
                  <a:pt x="346" y="548"/>
                </a:cubicBezTo>
                <a:cubicBezTo>
                  <a:pt x="352" y="535"/>
                  <a:pt x="356" y="521"/>
                  <a:pt x="359" y="507"/>
                </a:cubicBezTo>
                <a:cubicBezTo>
                  <a:pt x="360" y="500"/>
                  <a:pt x="367" y="495"/>
                  <a:pt x="374" y="496"/>
                </a:cubicBezTo>
                <a:cubicBezTo>
                  <a:pt x="381" y="498"/>
                  <a:pt x="386" y="505"/>
                  <a:pt x="385" y="512"/>
                </a:cubicBezTo>
                <a:cubicBezTo>
                  <a:pt x="382" y="528"/>
                  <a:pt x="377" y="544"/>
                  <a:pt x="370" y="559"/>
                </a:cubicBezTo>
                <a:close/>
                <a:moveTo>
                  <a:pt x="714" y="143"/>
                </a:moveTo>
                <a:cubicBezTo>
                  <a:pt x="706" y="152"/>
                  <a:pt x="695" y="158"/>
                  <a:pt x="682" y="158"/>
                </a:cubicBezTo>
                <a:lnTo>
                  <a:pt x="680" y="158"/>
                </a:lnTo>
                <a:cubicBezTo>
                  <a:pt x="657" y="157"/>
                  <a:pt x="636" y="164"/>
                  <a:pt x="621" y="179"/>
                </a:cubicBezTo>
                <a:lnTo>
                  <a:pt x="508" y="293"/>
                </a:lnTo>
                <a:cubicBezTo>
                  <a:pt x="502" y="298"/>
                  <a:pt x="495" y="301"/>
                  <a:pt x="486" y="302"/>
                </a:cubicBezTo>
                <a:lnTo>
                  <a:pt x="486" y="262"/>
                </a:lnTo>
                <a:lnTo>
                  <a:pt x="453" y="273"/>
                </a:lnTo>
                <a:lnTo>
                  <a:pt x="462" y="244"/>
                </a:lnTo>
                <a:lnTo>
                  <a:pt x="574" y="132"/>
                </a:lnTo>
                <a:cubicBezTo>
                  <a:pt x="589" y="117"/>
                  <a:pt x="596" y="96"/>
                  <a:pt x="595" y="73"/>
                </a:cubicBezTo>
                <a:cubicBezTo>
                  <a:pt x="595" y="60"/>
                  <a:pt x="600" y="48"/>
                  <a:pt x="610" y="40"/>
                </a:cubicBezTo>
                <a:cubicBezTo>
                  <a:pt x="623" y="29"/>
                  <a:pt x="643" y="28"/>
                  <a:pt x="657" y="38"/>
                </a:cubicBezTo>
                <a:cubicBezTo>
                  <a:pt x="664" y="42"/>
                  <a:pt x="669" y="48"/>
                  <a:pt x="672" y="55"/>
                </a:cubicBezTo>
                <a:cubicBezTo>
                  <a:pt x="658" y="59"/>
                  <a:pt x="646" y="66"/>
                  <a:pt x="636" y="76"/>
                </a:cubicBezTo>
                <a:cubicBezTo>
                  <a:pt x="631" y="82"/>
                  <a:pt x="632" y="90"/>
                  <a:pt x="637" y="95"/>
                </a:cubicBezTo>
                <a:cubicBezTo>
                  <a:pt x="640" y="97"/>
                  <a:pt x="643" y="98"/>
                  <a:pt x="646" y="98"/>
                </a:cubicBezTo>
                <a:cubicBezTo>
                  <a:pt x="650" y="98"/>
                  <a:pt x="654" y="97"/>
                  <a:pt x="656" y="94"/>
                </a:cubicBezTo>
                <a:cubicBezTo>
                  <a:pt x="664" y="85"/>
                  <a:pt x="675" y="80"/>
                  <a:pt x="687" y="80"/>
                </a:cubicBezTo>
                <a:cubicBezTo>
                  <a:pt x="689" y="80"/>
                  <a:pt x="690" y="80"/>
                  <a:pt x="692" y="79"/>
                </a:cubicBezTo>
                <a:cubicBezTo>
                  <a:pt x="693" y="79"/>
                  <a:pt x="694" y="80"/>
                  <a:pt x="695" y="80"/>
                </a:cubicBezTo>
                <a:cubicBezTo>
                  <a:pt x="704" y="83"/>
                  <a:pt x="711" y="89"/>
                  <a:pt x="716" y="96"/>
                </a:cubicBezTo>
                <a:cubicBezTo>
                  <a:pt x="725" y="110"/>
                  <a:pt x="724" y="130"/>
                  <a:pt x="714" y="143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</p:sp>
      <p:sp>
        <p:nvSpPr>
          <p:cNvPr id="33" name="factory_96788">
            <a:extLst>
              <a:ext uri="{FF2B5EF4-FFF2-40B4-BE49-F238E27FC236}">
                <a16:creationId xmlns:a16="http://schemas.microsoft.com/office/drawing/2014/main" id="{AFA79445-3FEA-504C-AC8B-6DE991521F23}"/>
              </a:ext>
            </a:extLst>
          </p:cNvPr>
          <p:cNvSpPr>
            <a:spLocks noChangeAspect="1"/>
          </p:cNvSpPr>
          <p:nvPr/>
        </p:nvSpPr>
        <p:spPr bwMode="auto">
          <a:xfrm>
            <a:off x="4950077" y="484443"/>
            <a:ext cx="308345" cy="339360"/>
          </a:xfrm>
          <a:custGeom>
            <a:avLst/>
            <a:gdLst>
              <a:gd name="connsiteX0" fmla="*/ 442258 w 531005"/>
              <a:gd name="connsiteY0" fmla="*/ 495414 h 606439"/>
              <a:gd name="connsiteX1" fmla="*/ 442258 w 531005"/>
              <a:gd name="connsiteY1" fmla="*/ 555522 h 606439"/>
              <a:gd name="connsiteX2" fmla="*/ 502551 w 531005"/>
              <a:gd name="connsiteY2" fmla="*/ 555522 h 606439"/>
              <a:gd name="connsiteX3" fmla="*/ 502551 w 531005"/>
              <a:gd name="connsiteY3" fmla="*/ 495414 h 606439"/>
              <a:gd name="connsiteX4" fmla="*/ 342297 w 531005"/>
              <a:gd name="connsiteY4" fmla="*/ 495414 h 606439"/>
              <a:gd name="connsiteX5" fmla="*/ 342297 w 531005"/>
              <a:gd name="connsiteY5" fmla="*/ 555522 h 606439"/>
              <a:gd name="connsiteX6" fmla="*/ 402485 w 531005"/>
              <a:gd name="connsiteY6" fmla="*/ 555522 h 606439"/>
              <a:gd name="connsiteX7" fmla="*/ 402485 w 531005"/>
              <a:gd name="connsiteY7" fmla="*/ 495414 h 606439"/>
              <a:gd name="connsiteX8" fmla="*/ 242337 w 531005"/>
              <a:gd name="connsiteY8" fmla="*/ 495414 h 606439"/>
              <a:gd name="connsiteX9" fmla="*/ 242337 w 531005"/>
              <a:gd name="connsiteY9" fmla="*/ 555522 h 606439"/>
              <a:gd name="connsiteX10" fmla="*/ 302525 w 531005"/>
              <a:gd name="connsiteY10" fmla="*/ 555522 h 606439"/>
              <a:gd name="connsiteX11" fmla="*/ 302525 w 531005"/>
              <a:gd name="connsiteY11" fmla="*/ 495414 h 606439"/>
              <a:gd name="connsiteX12" fmla="*/ 142272 w 531005"/>
              <a:gd name="connsiteY12" fmla="*/ 495414 h 606439"/>
              <a:gd name="connsiteX13" fmla="*/ 142272 w 531005"/>
              <a:gd name="connsiteY13" fmla="*/ 555522 h 606439"/>
              <a:gd name="connsiteX14" fmla="*/ 202565 w 531005"/>
              <a:gd name="connsiteY14" fmla="*/ 555522 h 606439"/>
              <a:gd name="connsiteX15" fmla="*/ 202565 w 531005"/>
              <a:gd name="connsiteY15" fmla="*/ 495414 h 606439"/>
              <a:gd name="connsiteX16" fmla="*/ 42311 w 531005"/>
              <a:gd name="connsiteY16" fmla="*/ 495414 h 606439"/>
              <a:gd name="connsiteX17" fmla="*/ 42311 w 531005"/>
              <a:gd name="connsiteY17" fmla="*/ 555522 h 606439"/>
              <a:gd name="connsiteX18" fmla="*/ 102605 w 531005"/>
              <a:gd name="connsiteY18" fmla="*/ 555522 h 606439"/>
              <a:gd name="connsiteX19" fmla="*/ 102605 w 531005"/>
              <a:gd name="connsiteY19" fmla="*/ 495414 h 606439"/>
              <a:gd name="connsiteX20" fmla="*/ 242337 w 531005"/>
              <a:gd name="connsiteY20" fmla="*/ 395164 h 606439"/>
              <a:gd name="connsiteX21" fmla="*/ 242337 w 531005"/>
              <a:gd name="connsiteY21" fmla="*/ 455378 h 606439"/>
              <a:gd name="connsiteX22" fmla="*/ 302525 w 531005"/>
              <a:gd name="connsiteY22" fmla="*/ 455378 h 606439"/>
              <a:gd name="connsiteX23" fmla="*/ 302525 w 531005"/>
              <a:gd name="connsiteY23" fmla="*/ 395164 h 606439"/>
              <a:gd name="connsiteX24" fmla="*/ 142272 w 531005"/>
              <a:gd name="connsiteY24" fmla="*/ 395164 h 606439"/>
              <a:gd name="connsiteX25" fmla="*/ 142272 w 531005"/>
              <a:gd name="connsiteY25" fmla="*/ 455378 h 606439"/>
              <a:gd name="connsiteX26" fmla="*/ 202565 w 531005"/>
              <a:gd name="connsiteY26" fmla="*/ 455378 h 606439"/>
              <a:gd name="connsiteX27" fmla="*/ 202565 w 531005"/>
              <a:gd name="connsiteY27" fmla="*/ 395164 h 606439"/>
              <a:gd name="connsiteX28" fmla="*/ 42311 w 531005"/>
              <a:gd name="connsiteY28" fmla="*/ 395164 h 606439"/>
              <a:gd name="connsiteX29" fmla="*/ 42311 w 531005"/>
              <a:gd name="connsiteY29" fmla="*/ 455378 h 606439"/>
              <a:gd name="connsiteX30" fmla="*/ 102605 w 531005"/>
              <a:gd name="connsiteY30" fmla="*/ 455378 h 606439"/>
              <a:gd name="connsiteX31" fmla="*/ 102605 w 531005"/>
              <a:gd name="connsiteY31" fmla="*/ 395164 h 606439"/>
              <a:gd name="connsiteX32" fmla="*/ 325056 w 531005"/>
              <a:gd name="connsiteY32" fmla="*/ 234912 h 606439"/>
              <a:gd name="connsiteX33" fmla="*/ 387888 w 531005"/>
              <a:gd name="connsiteY33" fmla="*/ 234912 h 606439"/>
              <a:gd name="connsiteX34" fmla="*/ 401956 w 531005"/>
              <a:gd name="connsiteY34" fmla="*/ 249068 h 606439"/>
              <a:gd name="connsiteX35" fmla="*/ 401956 w 531005"/>
              <a:gd name="connsiteY35" fmla="*/ 418193 h 606439"/>
              <a:gd name="connsiteX36" fmla="*/ 516937 w 531005"/>
              <a:gd name="connsiteY36" fmla="*/ 418193 h 606439"/>
              <a:gd name="connsiteX37" fmla="*/ 531005 w 531005"/>
              <a:gd name="connsiteY37" fmla="*/ 432243 h 606439"/>
              <a:gd name="connsiteX38" fmla="*/ 531005 w 531005"/>
              <a:gd name="connsiteY38" fmla="*/ 592284 h 606439"/>
              <a:gd name="connsiteX39" fmla="*/ 516937 w 531005"/>
              <a:gd name="connsiteY39" fmla="*/ 606439 h 606439"/>
              <a:gd name="connsiteX40" fmla="*/ 14174 w 531005"/>
              <a:gd name="connsiteY40" fmla="*/ 606439 h 606439"/>
              <a:gd name="connsiteX41" fmla="*/ 0 w 531005"/>
              <a:gd name="connsiteY41" fmla="*/ 592284 h 606439"/>
              <a:gd name="connsiteX42" fmla="*/ 0 w 531005"/>
              <a:gd name="connsiteY42" fmla="*/ 364318 h 606439"/>
              <a:gd name="connsiteX43" fmla="*/ 9097 w 531005"/>
              <a:gd name="connsiteY43" fmla="*/ 347522 h 606439"/>
              <a:gd name="connsiteX44" fmla="*/ 157186 w 531005"/>
              <a:gd name="connsiteY44" fmla="*/ 249173 h 606439"/>
              <a:gd name="connsiteX45" fmla="*/ 167235 w 531005"/>
              <a:gd name="connsiteY45" fmla="*/ 246321 h 606439"/>
              <a:gd name="connsiteX46" fmla="*/ 176649 w 531005"/>
              <a:gd name="connsiteY46" fmla="*/ 248751 h 606439"/>
              <a:gd name="connsiteX47" fmla="*/ 310987 w 531005"/>
              <a:gd name="connsiteY47" fmla="*/ 330303 h 606439"/>
              <a:gd name="connsiteX48" fmla="*/ 310987 w 531005"/>
              <a:gd name="connsiteY48" fmla="*/ 249068 h 606439"/>
              <a:gd name="connsiteX49" fmla="*/ 325056 w 531005"/>
              <a:gd name="connsiteY49" fmla="*/ 234912 h 606439"/>
              <a:gd name="connsiteX50" fmla="*/ 456666 w 531005"/>
              <a:gd name="connsiteY50" fmla="*/ 0 h 606439"/>
              <a:gd name="connsiteX51" fmla="*/ 502898 w 531005"/>
              <a:gd name="connsiteY51" fmla="*/ 19116 h 606439"/>
              <a:gd name="connsiteX52" fmla="*/ 502898 w 531005"/>
              <a:gd name="connsiteY52" fmla="*/ 111316 h 606439"/>
              <a:gd name="connsiteX53" fmla="*/ 457513 w 531005"/>
              <a:gd name="connsiteY53" fmla="*/ 130432 h 606439"/>
              <a:gd name="connsiteX54" fmla="*/ 441009 w 531005"/>
              <a:gd name="connsiteY54" fmla="*/ 163383 h 606439"/>
              <a:gd name="connsiteX55" fmla="*/ 399009 w 531005"/>
              <a:gd name="connsiteY55" fmla="*/ 180492 h 606439"/>
              <a:gd name="connsiteX56" fmla="*/ 390016 w 531005"/>
              <a:gd name="connsiteY56" fmla="*/ 194750 h 606439"/>
              <a:gd name="connsiteX57" fmla="*/ 362616 w 531005"/>
              <a:gd name="connsiteY57" fmla="*/ 206051 h 606439"/>
              <a:gd name="connsiteX58" fmla="*/ 335215 w 531005"/>
              <a:gd name="connsiteY58" fmla="*/ 194750 h 606439"/>
              <a:gd name="connsiteX59" fmla="*/ 323895 w 531005"/>
              <a:gd name="connsiteY59" fmla="*/ 167396 h 606439"/>
              <a:gd name="connsiteX60" fmla="*/ 335215 w 531005"/>
              <a:gd name="connsiteY60" fmla="*/ 140148 h 606439"/>
              <a:gd name="connsiteX61" fmla="*/ 342515 w 531005"/>
              <a:gd name="connsiteY61" fmla="*/ 134445 h 606439"/>
              <a:gd name="connsiteX62" fmla="*/ 358278 w 531005"/>
              <a:gd name="connsiteY62" fmla="*/ 80899 h 606439"/>
              <a:gd name="connsiteX63" fmla="*/ 391392 w 531005"/>
              <a:gd name="connsiteY63" fmla="*/ 64318 h 606439"/>
              <a:gd name="connsiteX64" fmla="*/ 410540 w 531005"/>
              <a:gd name="connsiteY64" fmla="*/ 19116 h 606439"/>
              <a:gd name="connsiteX65" fmla="*/ 456666 w 531005"/>
              <a:gd name="connsiteY65" fmla="*/ 0 h 606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31005" h="606439">
                <a:moveTo>
                  <a:pt x="442258" y="495414"/>
                </a:moveTo>
                <a:lnTo>
                  <a:pt x="442258" y="555522"/>
                </a:lnTo>
                <a:lnTo>
                  <a:pt x="502551" y="555522"/>
                </a:lnTo>
                <a:lnTo>
                  <a:pt x="502551" y="495414"/>
                </a:lnTo>
                <a:close/>
                <a:moveTo>
                  <a:pt x="342297" y="495414"/>
                </a:moveTo>
                <a:lnTo>
                  <a:pt x="342297" y="555522"/>
                </a:lnTo>
                <a:lnTo>
                  <a:pt x="402485" y="555522"/>
                </a:lnTo>
                <a:lnTo>
                  <a:pt x="402485" y="495414"/>
                </a:lnTo>
                <a:close/>
                <a:moveTo>
                  <a:pt x="242337" y="495414"/>
                </a:moveTo>
                <a:lnTo>
                  <a:pt x="242337" y="555522"/>
                </a:lnTo>
                <a:lnTo>
                  <a:pt x="302525" y="555522"/>
                </a:lnTo>
                <a:lnTo>
                  <a:pt x="302525" y="495414"/>
                </a:lnTo>
                <a:close/>
                <a:moveTo>
                  <a:pt x="142272" y="495414"/>
                </a:moveTo>
                <a:lnTo>
                  <a:pt x="142272" y="555522"/>
                </a:lnTo>
                <a:lnTo>
                  <a:pt x="202565" y="555522"/>
                </a:lnTo>
                <a:lnTo>
                  <a:pt x="202565" y="495414"/>
                </a:lnTo>
                <a:close/>
                <a:moveTo>
                  <a:pt x="42311" y="495414"/>
                </a:moveTo>
                <a:lnTo>
                  <a:pt x="42311" y="555522"/>
                </a:lnTo>
                <a:lnTo>
                  <a:pt x="102605" y="555522"/>
                </a:lnTo>
                <a:lnTo>
                  <a:pt x="102605" y="495414"/>
                </a:lnTo>
                <a:close/>
                <a:moveTo>
                  <a:pt x="242337" y="395164"/>
                </a:moveTo>
                <a:lnTo>
                  <a:pt x="242337" y="455378"/>
                </a:lnTo>
                <a:lnTo>
                  <a:pt x="302525" y="455378"/>
                </a:lnTo>
                <a:lnTo>
                  <a:pt x="302525" y="395164"/>
                </a:lnTo>
                <a:close/>
                <a:moveTo>
                  <a:pt x="142272" y="395164"/>
                </a:moveTo>
                <a:lnTo>
                  <a:pt x="142272" y="455378"/>
                </a:lnTo>
                <a:lnTo>
                  <a:pt x="202565" y="455378"/>
                </a:lnTo>
                <a:lnTo>
                  <a:pt x="202565" y="395164"/>
                </a:lnTo>
                <a:close/>
                <a:moveTo>
                  <a:pt x="42311" y="395164"/>
                </a:moveTo>
                <a:lnTo>
                  <a:pt x="42311" y="455378"/>
                </a:lnTo>
                <a:lnTo>
                  <a:pt x="102605" y="455378"/>
                </a:lnTo>
                <a:lnTo>
                  <a:pt x="102605" y="395164"/>
                </a:lnTo>
                <a:close/>
                <a:moveTo>
                  <a:pt x="325056" y="234912"/>
                </a:moveTo>
                <a:lnTo>
                  <a:pt x="387888" y="234912"/>
                </a:lnTo>
                <a:cubicBezTo>
                  <a:pt x="395610" y="234912"/>
                  <a:pt x="401956" y="241250"/>
                  <a:pt x="401956" y="249068"/>
                </a:cubicBezTo>
                <a:lnTo>
                  <a:pt x="401956" y="418193"/>
                </a:lnTo>
                <a:lnTo>
                  <a:pt x="516937" y="418193"/>
                </a:lnTo>
                <a:cubicBezTo>
                  <a:pt x="524659" y="418193"/>
                  <a:pt x="531005" y="424532"/>
                  <a:pt x="531005" y="432243"/>
                </a:cubicBezTo>
                <a:lnTo>
                  <a:pt x="531005" y="592284"/>
                </a:lnTo>
                <a:cubicBezTo>
                  <a:pt x="531005" y="600101"/>
                  <a:pt x="524659" y="606439"/>
                  <a:pt x="516937" y="606439"/>
                </a:cubicBezTo>
                <a:lnTo>
                  <a:pt x="14174" y="606439"/>
                </a:lnTo>
                <a:cubicBezTo>
                  <a:pt x="6347" y="606439"/>
                  <a:pt x="0" y="600101"/>
                  <a:pt x="0" y="592284"/>
                </a:cubicBezTo>
                <a:lnTo>
                  <a:pt x="0" y="364318"/>
                </a:lnTo>
                <a:cubicBezTo>
                  <a:pt x="0" y="358086"/>
                  <a:pt x="3808" y="351008"/>
                  <a:pt x="9097" y="347522"/>
                </a:cubicBezTo>
                <a:lnTo>
                  <a:pt x="157186" y="249173"/>
                </a:lnTo>
                <a:cubicBezTo>
                  <a:pt x="159936" y="247377"/>
                  <a:pt x="163533" y="246321"/>
                  <a:pt x="167235" y="246321"/>
                </a:cubicBezTo>
                <a:cubicBezTo>
                  <a:pt x="170726" y="246321"/>
                  <a:pt x="173899" y="247166"/>
                  <a:pt x="176649" y="248751"/>
                </a:cubicBezTo>
                <a:lnTo>
                  <a:pt x="310987" y="330303"/>
                </a:lnTo>
                <a:lnTo>
                  <a:pt x="310987" y="249068"/>
                </a:lnTo>
                <a:cubicBezTo>
                  <a:pt x="310987" y="241250"/>
                  <a:pt x="317334" y="234912"/>
                  <a:pt x="325056" y="234912"/>
                </a:cubicBezTo>
                <a:close/>
                <a:moveTo>
                  <a:pt x="456666" y="0"/>
                </a:moveTo>
                <a:cubicBezTo>
                  <a:pt x="474122" y="0"/>
                  <a:pt x="490520" y="6759"/>
                  <a:pt x="502898" y="19116"/>
                </a:cubicBezTo>
                <a:cubicBezTo>
                  <a:pt x="528394" y="44568"/>
                  <a:pt x="528394" y="85863"/>
                  <a:pt x="502898" y="111316"/>
                </a:cubicBezTo>
                <a:cubicBezTo>
                  <a:pt x="490732" y="123461"/>
                  <a:pt x="474651" y="130221"/>
                  <a:pt x="457513" y="130432"/>
                </a:cubicBezTo>
                <a:cubicBezTo>
                  <a:pt x="455820" y="142894"/>
                  <a:pt x="450001" y="154406"/>
                  <a:pt x="441009" y="163383"/>
                </a:cubicBezTo>
                <a:cubicBezTo>
                  <a:pt x="429795" y="174578"/>
                  <a:pt x="414878" y="180704"/>
                  <a:pt x="399009" y="180492"/>
                </a:cubicBezTo>
                <a:cubicBezTo>
                  <a:pt x="397104" y="185879"/>
                  <a:pt x="394036" y="190737"/>
                  <a:pt x="390016" y="194750"/>
                </a:cubicBezTo>
                <a:cubicBezTo>
                  <a:pt x="382716" y="202037"/>
                  <a:pt x="372983" y="206051"/>
                  <a:pt x="362616" y="206051"/>
                </a:cubicBezTo>
                <a:cubicBezTo>
                  <a:pt x="352248" y="206051"/>
                  <a:pt x="342515" y="202037"/>
                  <a:pt x="335215" y="194750"/>
                </a:cubicBezTo>
                <a:cubicBezTo>
                  <a:pt x="327915" y="187463"/>
                  <a:pt x="323895" y="177746"/>
                  <a:pt x="323895" y="167396"/>
                </a:cubicBezTo>
                <a:cubicBezTo>
                  <a:pt x="323895" y="157152"/>
                  <a:pt x="327915" y="147436"/>
                  <a:pt x="335215" y="140148"/>
                </a:cubicBezTo>
                <a:cubicBezTo>
                  <a:pt x="337437" y="137930"/>
                  <a:pt x="339870" y="136029"/>
                  <a:pt x="342515" y="134445"/>
                </a:cubicBezTo>
                <a:cubicBezTo>
                  <a:pt x="338283" y="115118"/>
                  <a:pt x="344102" y="95051"/>
                  <a:pt x="358278" y="80899"/>
                </a:cubicBezTo>
                <a:cubicBezTo>
                  <a:pt x="367376" y="71817"/>
                  <a:pt x="378908" y="66114"/>
                  <a:pt x="391392" y="64318"/>
                </a:cubicBezTo>
                <a:cubicBezTo>
                  <a:pt x="391603" y="47420"/>
                  <a:pt x="398374" y="31261"/>
                  <a:pt x="410540" y="19116"/>
                </a:cubicBezTo>
                <a:cubicBezTo>
                  <a:pt x="422812" y="6759"/>
                  <a:pt x="439210" y="0"/>
                  <a:pt x="456666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</p:sp>
      <p:sp>
        <p:nvSpPr>
          <p:cNvPr id="34" name="intestine_103352">
            <a:extLst>
              <a:ext uri="{FF2B5EF4-FFF2-40B4-BE49-F238E27FC236}">
                <a16:creationId xmlns:a16="http://schemas.microsoft.com/office/drawing/2014/main" id="{4144DECC-EB1C-DF44-AF16-D45CA59C7D24}"/>
              </a:ext>
            </a:extLst>
          </p:cNvPr>
          <p:cNvSpPr>
            <a:spLocks noChangeAspect="1"/>
          </p:cNvSpPr>
          <p:nvPr/>
        </p:nvSpPr>
        <p:spPr bwMode="auto">
          <a:xfrm>
            <a:off x="7026140" y="481349"/>
            <a:ext cx="296307" cy="339359"/>
          </a:xfrm>
          <a:custGeom>
            <a:avLst/>
            <a:gdLst>
              <a:gd name="T0" fmla="*/ 2293 w 2503"/>
              <a:gd name="T1" fmla="*/ 1693 h 2979"/>
              <a:gd name="T2" fmla="*/ 2500 w 2503"/>
              <a:gd name="T3" fmla="*/ 1286 h 2979"/>
              <a:gd name="T4" fmla="*/ 1996 w 2503"/>
              <a:gd name="T5" fmla="*/ 782 h 2979"/>
              <a:gd name="T6" fmla="*/ 1609 w 2503"/>
              <a:gd name="T7" fmla="*/ 782 h 2979"/>
              <a:gd name="T8" fmla="*/ 1717 w 2503"/>
              <a:gd name="T9" fmla="*/ 470 h 2979"/>
              <a:gd name="T10" fmla="*/ 1717 w 2503"/>
              <a:gd name="T11" fmla="*/ 300 h 2979"/>
              <a:gd name="T12" fmla="*/ 1417 w 2503"/>
              <a:gd name="T13" fmla="*/ 0 h 2979"/>
              <a:gd name="T14" fmla="*/ 1117 w 2503"/>
              <a:gd name="T15" fmla="*/ 300 h 2979"/>
              <a:gd name="T16" fmla="*/ 1117 w 2503"/>
              <a:gd name="T17" fmla="*/ 374 h 2979"/>
              <a:gd name="T18" fmla="*/ 504 w 2503"/>
              <a:gd name="T19" fmla="*/ 374 h 2979"/>
              <a:gd name="T20" fmla="*/ 0 w 2503"/>
              <a:gd name="T21" fmla="*/ 878 h 2979"/>
              <a:gd name="T22" fmla="*/ 234 w 2503"/>
              <a:gd name="T23" fmla="*/ 1303 h 2979"/>
              <a:gd name="T24" fmla="*/ 47 w 2503"/>
              <a:gd name="T25" fmla="*/ 1694 h 2979"/>
              <a:gd name="T26" fmla="*/ 551 w 2503"/>
              <a:gd name="T27" fmla="*/ 2198 h 2979"/>
              <a:gd name="T28" fmla="*/ 1027 w 2503"/>
              <a:gd name="T29" fmla="*/ 2198 h 2979"/>
              <a:gd name="T30" fmla="*/ 919 w 2503"/>
              <a:gd name="T31" fmla="*/ 2510 h 2979"/>
              <a:gd name="T32" fmla="*/ 919 w 2503"/>
              <a:gd name="T33" fmla="*/ 2679 h 2979"/>
              <a:gd name="T34" fmla="*/ 1219 w 2503"/>
              <a:gd name="T35" fmla="*/ 2979 h 2979"/>
              <a:gd name="T36" fmla="*/ 1519 w 2503"/>
              <a:gd name="T37" fmla="*/ 2679 h 2979"/>
              <a:gd name="T38" fmla="*/ 1519 w 2503"/>
              <a:gd name="T39" fmla="*/ 2606 h 2979"/>
              <a:gd name="T40" fmla="*/ 1999 w 2503"/>
              <a:gd name="T41" fmla="*/ 2606 h 2979"/>
              <a:gd name="T42" fmla="*/ 2503 w 2503"/>
              <a:gd name="T43" fmla="*/ 2102 h 2979"/>
              <a:gd name="T44" fmla="*/ 2293 w 2503"/>
              <a:gd name="T45" fmla="*/ 1693 h 2979"/>
              <a:gd name="T46" fmla="*/ 1999 w 2503"/>
              <a:gd name="T47" fmla="*/ 2406 h 2979"/>
              <a:gd name="T48" fmla="*/ 1423 w 2503"/>
              <a:gd name="T49" fmla="*/ 2406 h 2979"/>
              <a:gd name="T50" fmla="*/ 1319 w 2503"/>
              <a:gd name="T51" fmla="*/ 2510 h 2979"/>
              <a:gd name="T52" fmla="*/ 1319 w 2503"/>
              <a:gd name="T53" fmla="*/ 2679 h 2979"/>
              <a:gd name="T54" fmla="*/ 1219 w 2503"/>
              <a:gd name="T55" fmla="*/ 2779 h 2979"/>
              <a:gd name="T56" fmla="*/ 1119 w 2503"/>
              <a:gd name="T57" fmla="*/ 2679 h 2979"/>
              <a:gd name="T58" fmla="*/ 1119 w 2503"/>
              <a:gd name="T59" fmla="*/ 2510 h 2979"/>
              <a:gd name="T60" fmla="*/ 1423 w 2503"/>
              <a:gd name="T61" fmla="*/ 2206 h 2979"/>
              <a:gd name="T62" fmla="*/ 1999 w 2503"/>
              <a:gd name="T63" fmla="*/ 2206 h 2979"/>
              <a:gd name="T64" fmla="*/ 2103 w 2503"/>
              <a:gd name="T65" fmla="*/ 2102 h 2979"/>
              <a:gd name="T66" fmla="*/ 1999 w 2503"/>
              <a:gd name="T67" fmla="*/ 1998 h 2979"/>
              <a:gd name="T68" fmla="*/ 551 w 2503"/>
              <a:gd name="T69" fmla="*/ 1998 h 2979"/>
              <a:gd name="T70" fmla="*/ 247 w 2503"/>
              <a:gd name="T71" fmla="*/ 1694 h 2979"/>
              <a:gd name="T72" fmla="*/ 551 w 2503"/>
              <a:gd name="T73" fmla="*/ 1390 h 2979"/>
              <a:gd name="T74" fmla="*/ 1996 w 2503"/>
              <a:gd name="T75" fmla="*/ 1390 h 2979"/>
              <a:gd name="T76" fmla="*/ 2100 w 2503"/>
              <a:gd name="T77" fmla="*/ 1286 h 2979"/>
              <a:gd name="T78" fmla="*/ 1996 w 2503"/>
              <a:gd name="T79" fmla="*/ 1182 h 2979"/>
              <a:gd name="T80" fmla="*/ 504 w 2503"/>
              <a:gd name="T81" fmla="*/ 1182 h 2979"/>
              <a:gd name="T82" fmla="*/ 200 w 2503"/>
              <a:gd name="T83" fmla="*/ 878 h 2979"/>
              <a:gd name="T84" fmla="*/ 504 w 2503"/>
              <a:gd name="T85" fmla="*/ 574 h 2979"/>
              <a:gd name="T86" fmla="*/ 1213 w 2503"/>
              <a:gd name="T87" fmla="*/ 574 h 2979"/>
              <a:gd name="T88" fmla="*/ 1317 w 2503"/>
              <a:gd name="T89" fmla="*/ 470 h 2979"/>
              <a:gd name="T90" fmla="*/ 1317 w 2503"/>
              <a:gd name="T91" fmla="*/ 300 h 2979"/>
              <a:gd name="T92" fmla="*/ 1417 w 2503"/>
              <a:gd name="T93" fmla="*/ 200 h 2979"/>
              <a:gd name="T94" fmla="*/ 1517 w 2503"/>
              <a:gd name="T95" fmla="*/ 300 h 2979"/>
              <a:gd name="T96" fmla="*/ 1517 w 2503"/>
              <a:gd name="T97" fmla="*/ 470 h 2979"/>
              <a:gd name="T98" fmla="*/ 1213 w 2503"/>
              <a:gd name="T99" fmla="*/ 774 h 2979"/>
              <a:gd name="T100" fmla="*/ 504 w 2503"/>
              <a:gd name="T101" fmla="*/ 774 h 2979"/>
              <a:gd name="T102" fmla="*/ 400 w 2503"/>
              <a:gd name="T103" fmla="*/ 878 h 2979"/>
              <a:gd name="T104" fmla="*/ 504 w 2503"/>
              <a:gd name="T105" fmla="*/ 982 h 2979"/>
              <a:gd name="T106" fmla="*/ 1996 w 2503"/>
              <a:gd name="T107" fmla="*/ 982 h 2979"/>
              <a:gd name="T108" fmla="*/ 2300 w 2503"/>
              <a:gd name="T109" fmla="*/ 1286 h 2979"/>
              <a:gd name="T110" fmla="*/ 1996 w 2503"/>
              <a:gd name="T111" fmla="*/ 1590 h 2979"/>
              <a:gd name="T112" fmla="*/ 551 w 2503"/>
              <a:gd name="T113" fmla="*/ 1590 h 2979"/>
              <a:gd name="T114" fmla="*/ 447 w 2503"/>
              <a:gd name="T115" fmla="*/ 1694 h 2979"/>
              <a:gd name="T116" fmla="*/ 551 w 2503"/>
              <a:gd name="T117" fmla="*/ 1798 h 2979"/>
              <a:gd name="T118" fmla="*/ 1999 w 2503"/>
              <a:gd name="T119" fmla="*/ 1798 h 2979"/>
              <a:gd name="T120" fmla="*/ 2303 w 2503"/>
              <a:gd name="T121" fmla="*/ 2102 h 2979"/>
              <a:gd name="T122" fmla="*/ 1999 w 2503"/>
              <a:gd name="T123" fmla="*/ 2406 h 29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03" h="2979">
                <a:moveTo>
                  <a:pt x="2293" y="1693"/>
                </a:moveTo>
                <a:cubicBezTo>
                  <a:pt x="2418" y="1601"/>
                  <a:pt x="2500" y="1453"/>
                  <a:pt x="2500" y="1286"/>
                </a:cubicBezTo>
                <a:cubicBezTo>
                  <a:pt x="2500" y="1008"/>
                  <a:pt x="2274" y="782"/>
                  <a:pt x="1996" y="782"/>
                </a:cubicBezTo>
                <a:lnTo>
                  <a:pt x="1609" y="782"/>
                </a:lnTo>
                <a:cubicBezTo>
                  <a:pt x="1676" y="696"/>
                  <a:pt x="1717" y="587"/>
                  <a:pt x="1717" y="470"/>
                </a:cubicBezTo>
                <a:lnTo>
                  <a:pt x="1717" y="300"/>
                </a:lnTo>
                <a:cubicBezTo>
                  <a:pt x="1717" y="135"/>
                  <a:pt x="1582" y="0"/>
                  <a:pt x="1417" y="0"/>
                </a:cubicBezTo>
                <a:cubicBezTo>
                  <a:pt x="1252" y="0"/>
                  <a:pt x="1117" y="135"/>
                  <a:pt x="1117" y="300"/>
                </a:cubicBezTo>
                <a:lnTo>
                  <a:pt x="1117" y="374"/>
                </a:lnTo>
                <a:lnTo>
                  <a:pt x="504" y="374"/>
                </a:lnTo>
                <a:cubicBezTo>
                  <a:pt x="227" y="374"/>
                  <a:pt x="0" y="600"/>
                  <a:pt x="0" y="878"/>
                </a:cubicBezTo>
                <a:cubicBezTo>
                  <a:pt x="0" y="1056"/>
                  <a:pt x="93" y="1213"/>
                  <a:pt x="234" y="1303"/>
                </a:cubicBezTo>
                <a:cubicBezTo>
                  <a:pt x="120" y="1395"/>
                  <a:pt x="47" y="1536"/>
                  <a:pt x="47" y="1694"/>
                </a:cubicBezTo>
                <a:cubicBezTo>
                  <a:pt x="47" y="1972"/>
                  <a:pt x="273" y="2198"/>
                  <a:pt x="551" y="2198"/>
                </a:cubicBezTo>
                <a:lnTo>
                  <a:pt x="1027" y="2198"/>
                </a:lnTo>
                <a:cubicBezTo>
                  <a:pt x="960" y="2283"/>
                  <a:pt x="919" y="2392"/>
                  <a:pt x="919" y="2510"/>
                </a:cubicBezTo>
                <a:lnTo>
                  <a:pt x="919" y="2679"/>
                </a:lnTo>
                <a:cubicBezTo>
                  <a:pt x="919" y="2845"/>
                  <a:pt x="1054" y="2979"/>
                  <a:pt x="1219" y="2979"/>
                </a:cubicBezTo>
                <a:cubicBezTo>
                  <a:pt x="1384" y="2979"/>
                  <a:pt x="1519" y="2845"/>
                  <a:pt x="1519" y="2679"/>
                </a:cubicBezTo>
                <a:lnTo>
                  <a:pt x="1519" y="2606"/>
                </a:lnTo>
                <a:lnTo>
                  <a:pt x="1999" y="2606"/>
                </a:lnTo>
                <a:cubicBezTo>
                  <a:pt x="2277" y="2606"/>
                  <a:pt x="2503" y="2380"/>
                  <a:pt x="2503" y="2102"/>
                </a:cubicBezTo>
                <a:cubicBezTo>
                  <a:pt x="2503" y="1933"/>
                  <a:pt x="2420" y="1784"/>
                  <a:pt x="2293" y="1693"/>
                </a:cubicBezTo>
                <a:close/>
                <a:moveTo>
                  <a:pt x="1999" y="2406"/>
                </a:moveTo>
                <a:lnTo>
                  <a:pt x="1423" y="2406"/>
                </a:lnTo>
                <a:cubicBezTo>
                  <a:pt x="1366" y="2406"/>
                  <a:pt x="1319" y="2452"/>
                  <a:pt x="1319" y="2510"/>
                </a:cubicBezTo>
                <a:lnTo>
                  <a:pt x="1319" y="2679"/>
                </a:lnTo>
                <a:cubicBezTo>
                  <a:pt x="1319" y="2735"/>
                  <a:pt x="1274" y="2779"/>
                  <a:pt x="1219" y="2779"/>
                </a:cubicBezTo>
                <a:cubicBezTo>
                  <a:pt x="1164" y="2779"/>
                  <a:pt x="1119" y="2735"/>
                  <a:pt x="1119" y="2679"/>
                </a:cubicBezTo>
                <a:lnTo>
                  <a:pt x="1119" y="2510"/>
                </a:lnTo>
                <a:cubicBezTo>
                  <a:pt x="1119" y="2342"/>
                  <a:pt x="1255" y="2206"/>
                  <a:pt x="1423" y="2206"/>
                </a:cubicBezTo>
                <a:lnTo>
                  <a:pt x="1999" y="2206"/>
                </a:lnTo>
                <a:cubicBezTo>
                  <a:pt x="2056" y="2206"/>
                  <a:pt x="2103" y="2159"/>
                  <a:pt x="2103" y="2102"/>
                </a:cubicBezTo>
                <a:cubicBezTo>
                  <a:pt x="2103" y="2044"/>
                  <a:pt x="2056" y="1998"/>
                  <a:pt x="1999" y="1998"/>
                </a:cubicBezTo>
                <a:lnTo>
                  <a:pt x="551" y="1998"/>
                </a:lnTo>
                <a:cubicBezTo>
                  <a:pt x="384" y="1998"/>
                  <a:pt x="247" y="1861"/>
                  <a:pt x="247" y="1694"/>
                </a:cubicBezTo>
                <a:cubicBezTo>
                  <a:pt x="247" y="1526"/>
                  <a:pt x="384" y="1390"/>
                  <a:pt x="551" y="1390"/>
                </a:cubicBezTo>
                <a:lnTo>
                  <a:pt x="1996" y="1390"/>
                </a:lnTo>
                <a:cubicBezTo>
                  <a:pt x="2053" y="1390"/>
                  <a:pt x="2100" y="1343"/>
                  <a:pt x="2100" y="1286"/>
                </a:cubicBezTo>
                <a:cubicBezTo>
                  <a:pt x="2100" y="1228"/>
                  <a:pt x="2053" y="1182"/>
                  <a:pt x="1996" y="1182"/>
                </a:cubicBezTo>
                <a:lnTo>
                  <a:pt x="504" y="1182"/>
                </a:lnTo>
                <a:cubicBezTo>
                  <a:pt x="337" y="1182"/>
                  <a:pt x="200" y="1045"/>
                  <a:pt x="200" y="878"/>
                </a:cubicBezTo>
                <a:cubicBezTo>
                  <a:pt x="200" y="710"/>
                  <a:pt x="337" y="574"/>
                  <a:pt x="504" y="574"/>
                </a:cubicBezTo>
                <a:lnTo>
                  <a:pt x="1213" y="574"/>
                </a:lnTo>
                <a:cubicBezTo>
                  <a:pt x="1270" y="574"/>
                  <a:pt x="1317" y="527"/>
                  <a:pt x="1317" y="470"/>
                </a:cubicBezTo>
                <a:lnTo>
                  <a:pt x="1317" y="300"/>
                </a:lnTo>
                <a:cubicBezTo>
                  <a:pt x="1317" y="245"/>
                  <a:pt x="1362" y="200"/>
                  <a:pt x="1417" y="200"/>
                </a:cubicBezTo>
                <a:cubicBezTo>
                  <a:pt x="1472" y="200"/>
                  <a:pt x="1517" y="245"/>
                  <a:pt x="1517" y="300"/>
                </a:cubicBezTo>
                <a:lnTo>
                  <a:pt x="1517" y="470"/>
                </a:lnTo>
                <a:cubicBezTo>
                  <a:pt x="1517" y="637"/>
                  <a:pt x="1381" y="774"/>
                  <a:pt x="1213" y="774"/>
                </a:cubicBezTo>
                <a:lnTo>
                  <a:pt x="504" y="774"/>
                </a:lnTo>
                <a:cubicBezTo>
                  <a:pt x="447" y="774"/>
                  <a:pt x="400" y="820"/>
                  <a:pt x="400" y="878"/>
                </a:cubicBezTo>
                <a:cubicBezTo>
                  <a:pt x="400" y="935"/>
                  <a:pt x="447" y="982"/>
                  <a:pt x="504" y="982"/>
                </a:cubicBezTo>
                <a:lnTo>
                  <a:pt x="1996" y="982"/>
                </a:lnTo>
                <a:cubicBezTo>
                  <a:pt x="2164" y="982"/>
                  <a:pt x="2300" y="1118"/>
                  <a:pt x="2300" y="1286"/>
                </a:cubicBezTo>
                <a:cubicBezTo>
                  <a:pt x="2300" y="1453"/>
                  <a:pt x="2164" y="1590"/>
                  <a:pt x="1996" y="1590"/>
                </a:cubicBezTo>
                <a:lnTo>
                  <a:pt x="551" y="1590"/>
                </a:lnTo>
                <a:cubicBezTo>
                  <a:pt x="494" y="1590"/>
                  <a:pt x="447" y="1636"/>
                  <a:pt x="447" y="1694"/>
                </a:cubicBezTo>
                <a:cubicBezTo>
                  <a:pt x="447" y="1751"/>
                  <a:pt x="494" y="1798"/>
                  <a:pt x="551" y="1798"/>
                </a:cubicBezTo>
                <a:lnTo>
                  <a:pt x="1999" y="1798"/>
                </a:lnTo>
                <a:cubicBezTo>
                  <a:pt x="2167" y="1798"/>
                  <a:pt x="2303" y="1934"/>
                  <a:pt x="2303" y="2102"/>
                </a:cubicBezTo>
                <a:cubicBezTo>
                  <a:pt x="2303" y="2269"/>
                  <a:pt x="2167" y="2406"/>
                  <a:pt x="1999" y="2406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CA81CC0-D8FF-D54E-9652-D94B4F7F1769}"/>
              </a:ext>
            </a:extLst>
          </p:cNvPr>
          <p:cNvSpPr/>
          <p:nvPr/>
        </p:nvSpPr>
        <p:spPr>
          <a:xfrm>
            <a:off x="5645970" y="2923808"/>
            <a:ext cx="108234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Genome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78EC85-BF54-2342-BE7B-399E7435D717}"/>
              </a:ext>
            </a:extLst>
          </p:cNvPr>
          <p:cNvSpPr/>
          <p:nvPr/>
        </p:nvSpPr>
        <p:spPr>
          <a:xfrm>
            <a:off x="4598755" y="1684955"/>
            <a:ext cx="193354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Transcriptome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885222-6698-0F4F-901F-9CBF374D25C1}"/>
              </a:ext>
            </a:extLst>
          </p:cNvPr>
          <p:cNvSpPr/>
          <p:nvPr/>
        </p:nvSpPr>
        <p:spPr>
          <a:xfrm>
            <a:off x="6035965" y="1424974"/>
            <a:ext cx="181812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Metabolome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1BBAB73-E425-3B4B-9D1E-ABF623560EE5}"/>
              </a:ext>
            </a:extLst>
          </p:cNvPr>
          <p:cNvSpPr/>
          <p:nvPr/>
        </p:nvSpPr>
        <p:spPr>
          <a:xfrm>
            <a:off x="5914887" y="1990307"/>
            <a:ext cx="147668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Epigenome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409884-4667-B049-9EBE-47D4B8B92C88}"/>
              </a:ext>
            </a:extLst>
          </p:cNvPr>
          <p:cNvSpPr/>
          <p:nvPr/>
        </p:nvSpPr>
        <p:spPr>
          <a:xfrm>
            <a:off x="5600242" y="2428645"/>
            <a:ext cx="153279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Microbiome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5FD032D-0328-4649-9AC3-EAAB11B985FC}"/>
              </a:ext>
            </a:extLst>
          </p:cNvPr>
          <p:cNvSpPr/>
          <p:nvPr/>
        </p:nvSpPr>
        <p:spPr>
          <a:xfrm>
            <a:off x="5866093" y="3403443"/>
            <a:ext cx="575530" cy="325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802FC79-2C3B-F84D-A798-F6BC7A9F580B}"/>
              </a:ext>
            </a:extLst>
          </p:cNvPr>
          <p:cNvSpPr/>
          <p:nvPr/>
        </p:nvSpPr>
        <p:spPr>
          <a:xfrm>
            <a:off x="5845917" y="3320112"/>
            <a:ext cx="614574" cy="17094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Magnetic Disk 111">
            <a:extLst>
              <a:ext uri="{FF2B5EF4-FFF2-40B4-BE49-F238E27FC236}">
                <a16:creationId xmlns:a16="http://schemas.microsoft.com/office/drawing/2014/main" id="{D6064C61-57B1-CA43-85B0-83AB9EFA419E}"/>
              </a:ext>
            </a:extLst>
          </p:cNvPr>
          <p:cNvSpPr/>
          <p:nvPr/>
        </p:nvSpPr>
        <p:spPr>
          <a:xfrm>
            <a:off x="8272532" y="4024404"/>
            <a:ext cx="1554639" cy="855479"/>
          </a:xfrm>
          <a:prstGeom prst="flowChartMagneticDisk">
            <a:avLst/>
          </a:prstGeom>
          <a:solidFill>
            <a:srgbClr val="761CE7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Century Gothic" panose="020B0502020202020204" pitchFamily="34" charset="0"/>
              </a:rPr>
              <a:t>Curated resources</a:t>
            </a:r>
          </a:p>
        </p:txBody>
      </p:sp>
      <p:sp>
        <p:nvSpPr>
          <p:cNvPr id="45" name="Flowchart: Magnetic Disk 112">
            <a:extLst>
              <a:ext uri="{FF2B5EF4-FFF2-40B4-BE49-F238E27FC236}">
                <a16:creationId xmlns:a16="http://schemas.microsoft.com/office/drawing/2014/main" id="{23C9DAC6-313F-1746-99B5-DC27C840A060}"/>
              </a:ext>
            </a:extLst>
          </p:cNvPr>
          <p:cNvSpPr/>
          <p:nvPr/>
        </p:nvSpPr>
        <p:spPr>
          <a:xfrm>
            <a:off x="2481767" y="4027505"/>
            <a:ext cx="1554639" cy="855479"/>
          </a:xfrm>
          <a:prstGeom prst="flowChartMagneticDisk">
            <a:avLst/>
          </a:prstGeom>
          <a:solidFill>
            <a:srgbClr val="761CE7"/>
          </a:solidFill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Century Gothic" panose="020B0502020202020204" pitchFamily="34" charset="0"/>
              </a:rPr>
              <a:t>Predicted relationships</a:t>
            </a:r>
          </a:p>
        </p:txBody>
      </p:sp>
      <p:sp>
        <p:nvSpPr>
          <p:cNvPr id="46" name="Down Arrow 22">
            <a:extLst>
              <a:ext uri="{FF2B5EF4-FFF2-40B4-BE49-F238E27FC236}">
                <a16:creationId xmlns:a16="http://schemas.microsoft.com/office/drawing/2014/main" id="{06C3C4C3-1663-954A-8D97-4D48E9296251}"/>
              </a:ext>
            </a:extLst>
          </p:cNvPr>
          <p:cNvSpPr/>
          <p:nvPr/>
        </p:nvSpPr>
        <p:spPr>
          <a:xfrm rot="16200000">
            <a:off x="4139970" y="4292096"/>
            <a:ext cx="465235" cy="46012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Down Arrow 22">
            <a:extLst>
              <a:ext uri="{FF2B5EF4-FFF2-40B4-BE49-F238E27FC236}">
                <a16:creationId xmlns:a16="http://schemas.microsoft.com/office/drawing/2014/main" id="{E349D988-C309-334D-B4E8-DD2031558445}"/>
              </a:ext>
            </a:extLst>
          </p:cNvPr>
          <p:cNvSpPr/>
          <p:nvPr/>
        </p:nvSpPr>
        <p:spPr>
          <a:xfrm rot="5400000">
            <a:off x="7709815" y="4301308"/>
            <a:ext cx="465235" cy="46012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A60B08E-2590-9049-B1EC-8DBFEF172C74}"/>
              </a:ext>
            </a:extLst>
          </p:cNvPr>
          <p:cNvSpPr/>
          <p:nvPr/>
        </p:nvSpPr>
        <p:spPr>
          <a:xfrm>
            <a:off x="5041981" y="2194193"/>
            <a:ext cx="12186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Lipidome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CD6E4DA-8C84-1540-8D82-C4F56CB36D86}"/>
              </a:ext>
            </a:extLst>
          </p:cNvPr>
          <p:cNvSpPr/>
          <p:nvPr/>
        </p:nvSpPr>
        <p:spPr>
          <a:xfrm>
            <a:off x="5382657" y="2675319"/>
            <a:ext cx="1165704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</a:rPr>
              <a:t>Proteome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4D405A0-4A52-7341-AAA7-F7B3530E1366}"/>
              </a:ext>
            </a:extLst>
          </p:cNvPr>
          <p:cNvSpPr/>
          <p:nvPr/>
        </p:nvSpPr>
        <p:spPr>
          <a:xfrm>
            <a:off x="2690558" y="218046"/>
            <a:ext cx="6925293" cy="156172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Button">
              <a:avLst>
                <a:gd name="adj" fmla="val 11866574"/>
              </a:avLst>
            </a:prstTxWarp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  <a:latin typeface="Century Gothic" panose="020B0502020202020204" pitchFamily="34" charset="0"/>
              </a:rPr>
              <a:t>Exposures, Lifestyle and Clinical Factors, Phenotypes</a:t>
            </a:r>
            <a:endParaRPr lang="en-US" sz="2000" b="1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6EB898-8806-5340-9238-0C4248A13DD4}"/>
              </a:ext>
            </a:extLst>
          </p:cNvPr>
          <p:cNvSpPr/>
          <p:nvPr/>
        </p:nvSpPr>
        <p:spPr>
          <a:xfrm>
            <a:off x="4633022" y="4032876"/>
            <a:ext cx="3038845" cy="855479"/>
          </a:xfrm>
          <a:prstGeom prst="rect">
            <a:avLst/>
          </a:prstGeom>
          <a:solidFill>
            <a:srgbClr val="45B5B0"/>
          </a:solidFill>
          <a:ln>
            <a:solidFill>
              <a:schemeClr val="accent1">
                <a:shade val="50000"/>
                <a:alpha val="4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Century Gothic" panose="020B0502020202020204" pitchFamily="34" charset="0"/>
              </a:rPr>
              <a:t>Interpret relevant analytes in the context of biology, chemistry, and disease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2B138-A8FD-4D4E-9430-F321759FC81E}"/>
              </a:ext>
            </a:extLst>
          </p:cNvPr>
          <p:cNvSpPr txBox="1"/>
          <p:nvPr/>
        </p:nvSpPr>
        <p:spPr>
          <a:xfrm>
            <a:off x="1377696" y="4918712"/>
            <a:ext cx="322565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500" dirty="0">
                <a:latin typeface="Century Gothic" panose="020B0502020202020204" pitchFamily="34" charset="0"/>
              </a:rPr>
              <a:t>Assess data quality and distribution</a:t>
            </a:r>
          </a:p>
          <a:p>
            <a:pPr marL="285750" indent="-285750">
              <a:buFontTx/>
              <a:buChar char="-"/>
            </a:pPr>
            <a:r>
              <a:rPr lang="en-US" sz="1500" dirty="0">
                <a:latin typeface="Century Gothic" panose="020B0502020202020204" pitchFamily="34" charset="0"/>
              </a:rPr>
              <a:t>Evaluate analyte interrelationships</a:t>
            </a:r>
          </a:p>
          <a:p>
            <a:pPr marL="285750" indent="-285750">
              <a:buFontTx/>
              <a:buChar char="-"/>
            </a:pPr>
            <a:r>
              <a:rPr lang="en-US" sz="1500" dirty="0">
                <a:latin typeface="Century Gothic" panose="020B0502020202020204" pitchFamily="34" charset="0"/>
              </a:rPr>
              <a:t>Associations with phenotype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01A3173-CC5C-0946-AC3B-45524F877F79}"/>
              </a:ext>
            </a:extLst>
          </p:cNvPr>
          <p:cNvSpPr txBox="1"/>
          <p:nvPr/>
        </p:nvSpPr>
        <p:spPr>
          <a:xfrm>
            <a:off x="8272532" y="5034127"/>
            <a:ext cx="39372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500" dirty="0">
                <a:latin typeface="Century Gothic" panose="020B0502020202020204" pitchFamily="34" charset="0"/>
              </a:rPr>
              <a:t>Biological Pathways</a:t>
            </a:r>
          </a:p>
          <a:p>
            <a:pPr marL="285750" indent="-285750">
              <a:buFontTx/>
              <a:buChar char="-"/>
            </a:pPr>
            <a:r>
              <a:rPr lang="en-US" sz="1500" dirty="0">
                <a:latin typeface="Century Gothic" panose="020B0502020202020204" pitchFamily="34" charset="0"/>
              </a:rPr>
              <a:t>Disease Annotations</a:t>
            </a:r>
          </a:p>
          <a:p>
            <a:pPr marL="285750" indent="-285750">
              <a:buFontTx/>
              <a:buChar char="-"/>
            </a:pPr>
            <a:r>
              <a:rPr lang="en-US" sz="1500" dirty="0">
                <a:latin typeface="Century Gothic" panose="020B0502020202020204" pitchFamily="34" charset="0"/>
              </a:rPr>
              <a:t>Chemical Annotations</a:t>
            </a:r>
          </a:p>
          <a:p>
            <a:pPr marL="285750" indent="-285750">
              <a:buFontTx/>
              <a:buChar char="-"/>
            </a:pPr>
            <a:r>
              <a:rPr lang="en-US" sz="1500" dirty="0">
                <a:latin typeface="Century Gothic" panose="020B0502020202020204" pitchFamily="34" charset="0"/>
              </a:rPr>
              <a:t>Relevant meta-annotations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D77776-02A0-034D-8FED-9E7FDE4EFC7C}"/>
              </a:ext>
            </a:extLst>
          </p:cNvPr>
          <p:cNvSpPr txBox="1"/>
          <p:nvPr/>
        </p:nvSpPr>
        <p:spPr>
          <a:xfrm>
            <a:off x="4674458" y="4918712"/>
            <a:ext cx="3326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500" dirty="0">
                <a:latin typeface="Century Gothic" panose="020B0502020202020204" pitchFamily="34" charset="0"/>
              </a:rPr>
              <a:t>Novel mechanisms?</a:t>
            </a:r>
          </a:p>
          <a:p>
            <a:pPr marL="285750" indent="-285750">
              <a:buFontTx/>
              <a:buChar char="-"/>
            </a:pPr>
            <a:r>
              <a:rPr lang="en-US" sz="1500" dirty="0">
                <a:latin typeface="Century Gothic" panose="020B0502020202020204" pitchFamily="34" charset="0"/>
              </a:rPr>
              <a:t>Relevant (specific) biomarkers?</a:t>
            </a:r>
          </a:p>
          <a:p>
            <a:pPr marL="285750" indent="-285750">
              <a:buFontTx/>
              <a:buChar char="-"/>
            </a:pPr>
            <a:r>
              <a:rPr lang="en-US" sz="1500" dirty="0">
                <a:latin typeface="Century Gothic" panose="020B0502020202020204" pitchFamily="34" charset="0"/>
              </a:rPr>
              <a:t>Improved annotations?</a:t>
            </a: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DC9555CC-6749-6F4A-9FD3-6A7F4BC4527D}"/>
              </a:ext>
            </a:extLst>
          </p:cNvPr>
          <p:cNvSpPr/>
          <p:nvPr/>
        </p:nvSpPr>
        <p:spPr>
          <a:xfrm>
            <a:off x="5914887" y="3547416"/>
            <a:ext cx="482766" cy="443415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9BA127-73FC-8C46-991A-BAFBB0711122}"/>
              </a:ext>
            </a:extLst>
          </p:cNvPr>
          <p:cNvSpPr txBox="1"/>
          <p:nvPr/>
        </p:nvSpPr>
        <p:spPr>
          <a:xfrm>
            <a:off x="8542326" y="2001638"/>
            <a:ext cx="33976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Century Gothic" panose="020B0502020202020204" pitchFamily="34" charset="0"/>
                <a:sym typeface="Wingdings" pitchFamily="2" charset="2"/>
              </a:rPr>
              <a:t>The method you use to define relationships will give you complementary information and can yield new knowledge!</a:t>
            </a:r>
            <a:endParaRPr lang="en-US" b="1" i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52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lobal.dlg4.tiff">
            <a:extLst>
              <a:ext uri="{FF2B5EF4-FFF2-40B4-BE49-F238E27FC236}">
                <a16:creationId xmlns:a16="http://schemas.microsoft.com/office/drawing/2014/main" id="{CA83E4FA-9169-4E40-839E-655668B340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1145"/>
          <a:stretch/>
        </p:blipFill>
        <p:spPr>
          <a:xfrm>
            <a:off x="1265127" y="1184722"/>
            <a:ext cx="3579339" cy="357933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-317825"/>
            <a:ext cx="11205634" cy="1131889"/>
          </a:xfrm>
        </p:spPr>
        <p:txBody>
          <a:bodyPr anchor="b">
            <a:normAutofit/>
          </a:bodyPr>
          <a:lstStyle/>
          <a:p>
            <a:r>
              <a:rPr lang="en-US" sz="3400" b="1" dirty="0" err="1">
                <a:latin typeface="Century Gothic" panose="020B0502020202020204" pitchFamily="34" charset="0"/>
                <a:ea typeface="Arial" charset="0"/>
                <a:cs typeface="Arial" charset="0"/>
              </a:rPr>
              <a:t>IntLIM</a:t>
            </a:r>
            <a:r>
              <a:rPr lang="en-US" sz="34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: Capturing </a:t>
            </a:r>
            <a:r>
              <a:rPr lang="en-US" sz="3400" dirty="0">
                <a:latin typeface="Century Gothic" panose="020B0502020202020204" pitchFamily="34" charset="0"/>
                <a:ea typeface="Arial" charset="0"/>
                <a:cs typeface="Arial" charset="0"/>
              </a:rPr>
              <a:t>p</a:t>
            </a:r>
            <a:r>
              <a:rPr lang="en-US" sz="34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henotype-specific associations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7474B69-83DA-4C44-A605-55E734D124AF}"/>
              </a:ext>
            </a:extLst>
          </p:cNvPr>
          <p:cNvGrpSpPr/>
          <p:nvPr/>
        </p:nvGrpSpPr>
        <p:grpSpPr>
          <a:xfrm>
            <a:off x="3431029" y="4399784"/>
            <a:ext cx="5418254" cy="693597"/>
            <a:chOff x="2411960" y="6199230"/>
            <a:chExt cx="5418254" cy="693597"/>
          </a:xfrm>
        </p:grpSpPr>
        <p:sp>
          <p:nvSpPr>
            <p:cNvPr id="24" name="Content Placeholder 5">
              <a:extLst>
                <a:ext uri="{FF2B5EF4-FFF2-40B4-BE49-F238E27FC236}">
                  <a16:creationId xmlns:a16="http://schemas.microsoft.com/office/drawing/2014/main" id="{649D9CAF-5136-0B4D-A019-B181F158A394}"/>
                </a:ext>
              </a:extLst>
            </p:cNvPr>
            <p:cNvSpPr txBox="1">
              <a:spLocks/>
            </p:cNvSpPr>
            <p:nvPr/>
          </p:nvSpPr>
          <p:spPr>
            <a:xfrm>
              <a:off x="2411960" y="6234188"/>
              <a:ext cx="5418254" cy="658639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algn="l" defTabSz="457200" rtl="0" fontAlgn="auto">
                <a:spcBef>
                  <a:spcPts val="0"/>
                </a:spcBef>
                <a:spcAft>
                  <a:spcPts val="0"/>
                </a:spcAft>
                <a:defRPr sz="1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ＭＳ Ｐゴシック" panose="020B0600070205080204" pitchFamily="34" charset="-128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ＭＳ Ｐゴシック" panose="020B0600070205080204" pitchFamily="34" charset="-128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ＭＳ Ｐゴシック" panose="020B0600070205080204" pitchFamily="34" charset="-128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ＭＳ Ｐゴシック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ＭＳ Ｐゴシック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ＭＳ Ｐゴシック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ＭＳ Ｐゴシック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entury Gothic" panose="020B0502020202020204" pitchFamily="34" charset="0"/>
                  <a:ea typeface="ＭＳ Ｐゴシック" panose="020B0600070205080204" pitchFamily="34" charset="-128"/>
                  <a:cs typeface="+mn-cs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E(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m|g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) =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2"/>
                  <a:ea typeface="+mn-ea"/>
                  <a:cs typeface="Symbol" charset="2"/>
                </a:rPr>
                <a:t>b</a:t>
              </a:r>
              <a:r>
                <a:rPr kumimoji="0" lang="en-US" sz="1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1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 +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2"/>
                  <a:ea typeface="+mn-ea"/>
                  <a:cs typeface="Symbol" charset="2"/>
                </a:rPr>
                <a:t>b</a:t>
              </a:r>
              <a:r>
                <a:rPr kumimoji="0" lang="en-US" sz="1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2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g +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2"/>
                  <a:ea typeface="+mn-ea"/>
                  <a:cs typeface="Symbol" charset="2"/>
                </a:rPr>
                <a:t>b</a:t>
              </a:r>
              <a:r>
                <a:rPr kumimoji="0" lang="en-US" sz="1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3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p +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ymbol" charset="2"/>
                  <a:ea typeface="+mn-ea"/>
                  <a:cs typeface="Symbol" charset="2"/>
                </a:rPr>
                <a:t>b</a:t>
              </a:r>
              <a:r>
                <a:rPr kumimoji="0" lang="en-US" sz="18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4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(</a:t>
              </a: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g:p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)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DD4F15E-80DB-D941-804F-A7A48223C09C}"/>
                </a:ext>
              </a:extLst>
            </p:cNvPr>
            <p:cNvSpPr/>
            <p:nvPr/>
          </p:nvSpPr>
          <p:spPr>
            <a:xfrm>
              <a:off x="5219747" y="6199230"/>
              <a:ext cx="304800" cy="593856"/>
            </a:xfrm>
            <a:prstGeom prst="ellips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  <a:scene3d>
              <a:camera prst="obliqueTopRight"/>
              <a:lightRig rig="threePt" dir="tl"/>
            </a:scene3d>
            <a:sp3d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454F0FF-8873-9341-8DF9-3B4B15E1C57A}"/>
              </a:ext>
            </a:extLst>
          </p:cNvPr>
          <p:cNvSpPr txBox="1"/>
          <p:nvPr/>
        </p:nvSpPr>
        <p:spPr>
          <a:xfrm>
            <a:off x="7782262" y="5725500"/>
            <a:ext cx="4495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entury Gothic" panose="020B0502020202020204" pitchFamily="34" charset="0"/>
              </a:rPr>
              <a:t>Siddiqui et al., BMC Bioinformatics 2018</a:t>
            </a:r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E2A06A9F-F4CA-FD4A-A805-71B52CE0A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35" y="5093381"/>
            <a:ext cx="6594195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ts val="2000"/>
              </a:spcBef>
              <a:buClr>
                <a:schemeClr val="accent1"/>
              </a:buClr>
              <a:buFont typeface="Wingdings 2" pitchFamily="2" charset="2"/>
              <a:buChar char=""/>
              <a:defRPr sz="2000"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51640B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ts val="600"/>
              </a:spcBef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ts val="600"/>
              </a:spcBef>
              <a:buClr>
                <a:srgbClr val="51640B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ts val="600"/>
              </a:spcBef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>
              <a:spcBef>
                <a:spcPct val="0"/>
              </a:spcBef>
              <a:buClrTx/>
              <a:buNone/>
              <a:defRPr/>
            </a:pPr>
            <a:r>
              <a:rPr lang="en-US" altLang="en-US" sz="1900" b="1" dirty="0">
                <a:solidFill>
                  <a:schemeClr val="tx1"/>
                </a:solidFill>
              </a:rPr>
              <a:t>R package with R Shiny web app and example datasets</a:t>
            </a:r>
            <a:r>
              <a:rPr lang="en-US" altLang="en-US" sz="1900" dirty="0">
                <a:solidFill>
                  <a:schemeClr val="tx1"/>
                </a:solidFill>
              </a:rPr>
              <a:t>: </a:t>
            </a:r>
            <a:r>
              <a:rPr lang="en-US" altLang="en-US" sz="1800" dirty="0"/>
              <a:t>https://</a:t>
            </a:r>
            <a:r>
              <a:rPr lang="en-US" altLang="en-US" sz="1800" dirty="0" err="1"/>
              <a:t>github.com</a:t>
            </a:r>
            <a:r>
              <a:rPr lang="en-US" altLang="en-US" sz="1800" dirty="0"/>
              <a:t>/</a:t>
            </a:r>
            <a:r>
              <a:rPr lang="en-US" altLang="en-US" sz="1800" dirty="0" err="1"/>
              <a:t>ncats</a:t>
            </a:r>
            <a:r>
              <a:rPr lang="en-US" altLang="en-US" sz="1800" dirty="0"/>
              <a:t>/</a:t>
            </a:r>
            <a:r>
              <a:rPr lang="en-US" altLang="en-US" sz="1800" dirty="0" err="1"/>
              <a:t>IntLIM</a:t>
            </a:r>
            <a:endParaRPr lang="en-US" altLang="en-US" sz="1900" dirty="0">
              <a:solidFill>
                <a:schemeClr val="tx1"/>
              </a:solidFill>
            </a:endParaRPr>
          </a:p>
          <a:p>
            <a:pPr marL="0" indent="0">
              <a:spcBef>
                <a:spcPct val="0"/>
              </a:spcBef>
              <a:buClrTx/>
              <a:buNone/>
              <a:defRPr/>
            </a:pPr>
            <a:r>
              <a:rPr lang="en-US" altLang="en-US" sz="1900" b="1" dirty="0">
                <a:solidFill>
                  <a:schemeClr val="tx1"/>
                </a:solidFill>
              </a:rPr>
              <a:t>Server access</a:t>
            </a:r>
            <a:r>
              <a:rPr lang="en-US" altLang="en-US" sz="1900" dirty="0">
                <a:solidFill>
                  <a:schemeClr val="tx1"/>
                </a:solidFill>
              </a:rPr>
              <a:t>: https://</a:t>
            </a:r>
            <a:r>
              <a:rPr lang="en-US" altLang="en-US" sz="1900" dirty="0" err="1">
                <a:solidFill>
                  <a:schemeClr val="tx1"/>
                </a:solidFill>
              </a:rPr>
              <a:t>intlim.ncats.io</a:t>
            </a:r>
            <a:r>
              <a:rPr lang="en-US" altLang="en-US" sz="1900" dirty="0">
                <a:solidFill>
                  <a:schemeClr val="tx1"/>
                </a:solidFill>
              </a:rPr>
              <a:t>/</a:t>
            </a:r>
          </a:p>
        </p:txBody>
      </p:sp>
      <p:pic>
        <p:nvPicPr>
          <p:cNvPr id="21" name="Picture 20" descr="redblue.dlg4.tiff">
            <a:extLst>
              <a:ext uri="{FF2B5EF4-FFF2-40B4-BE49-F238E27FC236}">
                <a16:creationId xmlns:a16="http://schemas.microsoft.com/office/drawing/2014/main" id="{22905236-9D3F-2347-B6C4-87E216F9F4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6" b="-20995"/>
          <a:stretch/>
        </p:blipFill>
        <p:spPr>
          <a:xfrm>
            <a:off x="6653026" y="1164053"/>
            <a:ext cx="3376909" cy="357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28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8250" y="411490"/>
            <a:ext cx="11205634" cy="671261"/>
          </a:xfrm>
        </p:spPr>
        <p:txBody>
          <a:bodyPr anchor="b">
            <a:noAutofit/>
          </a:bodyPr>
          <a:lstStyle/>
          <a:p>
            <a:r>
              <a:rPr lang="en-US" sz="3400" dirty="0">
                <a:latin typeface="Century Gothic" panose="020B0502020202020204" pitchFamily="34" charset="0"/>
              </a:rPr>
              <a:t>Application in identifying concordance between two asthma cohorts</a:t>
            </a:r>
          </a:p>
        </p:txBody>
      </p: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A47F95D2-6809-413C-BB0B-326AF9D09569}"/>
              </a:ext>
            </a:extLst>
          </p:cNvPr>
          <p:cNvGrpSpPr/>
          <p:nvPr/>
        </p:nvGrpSpPr>
        <p:grpSpPr>
          <a:xfrm>
            <a:off x="493183" y="1496275"/>
            <a:ext cx="10932567" cy="2294245"/>
            <a:chOff x="589808" y="714929"/>
            <a:chExt cx="10932567" cy="229424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1512932-366E-4188-AD3A-CCCB73ABF8FA}"/>
                </a:ext>
              </a:extLst>
            </p:cNvPr>
            <p:cNvGrpSpPr/>
            <p:nvPr/>
          </p:nvGrpSpPr>
          <p:grpSpPr>
            <a:xfrm>
              <a:off x="3902528" y="1803786"/>
              <a:ext cx="1122473" cy="491969"/>
              <a:chOff x="3607190" y="1679363"/>
              <a:chExt cx="1122473" cy="491969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C926882B-D5DC-4067-A9AB-9ADEA77E508D}"/>
                  </a:ext>
                </a:extLst>
              </p:cNvPr>
              <p:cNvSpPr/>
              <p:nvPr/>
            </p:nvSpPr>
            <p:spPr>
              <a:xfrm>
                <a:off x="3607190" y="1679363"/>
                <a:ext cx="1122473" cy="491969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234179F6-28B4-47C7-B591-B07FC991F7FC}"/>
                  </a:ext>
                </a:extLst>
              </p:cNvPr>
              <p:cNvSpPr txBox="1"/>
              <p:nvPr/>
            </p:nvSpPr>
            <p:spPr>
              <a:xfrm>
                <a:off x="3721209" y="1737420"/>
                <a:ext cx="9529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entury Gothic" panose="020B0502020202020204" pitchFamily="34" charset="0"/>
                  </a:rPr>
                  <a:t>IntLIM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5847411-0D5A-4FD4-864A-003C300BA2BC}"/>
                </a:ext>
              </a:extLst>
            </p:cNvPr>
            <p:cNvGrpSpPr/>
            <p:nvPr/>
          </p:nvGrpSpPr>
          <p:grpSpPr>
            <a:xfrm>
              <a:off x="9436424" y="1536470"/>
              <a:ext cx="2085951" cy="880934"/>
              <a:chOff x="2082695" y="2469905"/>
              <a:chExt cx="8627066" cy="2704927"/>
            </a:xfrm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FC24AF0D-423F-4150-B46D-7BE955309506}"/>
                  </a:ext>
                </a:extLst>
              </p:cNvPr>
              <p:cNvSpPr/>
              <p:nvPr/>
            </p:nvSpPr>
            <p:spPr>
              <a:xfrm>
                <a:off x="2082695" y="2469905"/>
                <a:ext cx="8627066" cy="270492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405F2040-DB8B-4483-A28A-9C611DA0C28D}"/>
                  </a:ext>
                </a:extLst>
              </p:cNvPr>
              <p:cNvSpPr txBox="1"/>
              <p:nvPr/>
            </p:nvSpPr>
            <p:spPr>
              <a:xfrm>
                <a:off x="2679536" y="2912364"/>
                <a:ext cx="7781011" cy="1984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entury Gothic" panose="020B0502020202020204" pitchFamily="34" charset="0"/>
                  </a:rPr>
                  <a:t>Pathway Analysis</a:t>
                </a:r>
              </a:p>
            </p:txBody>
          </p:sp>
        </p:grpSp>
        <p:cxnSp>
          <p:nvCxnSpPr>
            <p:cNvPr id="59" name="Elbow Connector 301">
              <a:extLst>
                <a:ext uri="{FF2B5EF4-FFF2-40B4-BE49-F238E27FC236}">
                  <a16:creationId xmlns:a16="http://schemas.microsoft.com/office/drawing/2014/main" id="{9B4182A0-F875-4CD0-95D5-387ECEA3E95D}"/>
                </a:ext>
              </a:extLst>
            </p:cNvPr>
            <p:cNvCxnSpPr>
              <a:cxnSpLocks/>
              <a:stCxn id="211" idx="3"/>
              <a:endCxn id="182" idx="1"/>
            </p:cNvCxnSpPr>
            <p:nvPr/>
          </p:nvCxnSpPr>
          <p:spPr>
            <a:xfrm flipV="1">
              <a:off x="3356141" y="2049771"/>
              <a:ext cx="546387" cy="54941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83695D5-EC1E-45F0-AD2F-8EC9E064CFCE}"/>
                </a:ext>
              </a:extLst>
            </p:cNvPr>
            <p:cNvGrpSpPr/>
            <p:nvPr/>
          </p:nvGrpSpPr>
          <p:grpSpPr>
            <a:xfrm>
              <a:off x="608137" y="714929"/>
              <a:ext cx="2807095" cy="1143895"/>
              <a:chOff x="464511" y="1579414"/>
              <a:chExt cx="2807095" cy="1143895"/>
            </a:xfrm>
          </p:grpSpPr>
          <p:pic>
            <p:nvPicPr>
              <p:cNvPr id="139" name="Graphic 138" descr="Stethoscope">
                <a:extLst>
                  <a:ext uri="{FF2B5EF4-FFF2-40B4-BE49-F238E27FC236}">
                    <a16:creationId xmlns:a16="http://schemas.microsoft.com/office/drawing/2014/main" id="{0FF0C987-DA62-4031-BCB5-D67B5025D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86396" y="2316046"/>
                <a:ext cx="417071" cy="356540"/>
              </a:xfrm>
              <a:prstGeom prst="rect">
                <a:avLst/>
              </a:prstGeom>
            </p:spPr>
          </p:pic>
          <p:pic>
            <p:nvPicPr>
              <p:cNvPr id="141" name="Graphic 140" descr="Lungs">
                <a:extLst>
                  <a:ext uri="{FF2B5EF4-FFF2-40B4-BE49-F238E27FC236}">
                    <a16:creationId xmlns:a16="http://schemas.microsoft.com/office/drawing/2014/main" id="{CEB5C1B0-150E-4444-83D2-7D363BE405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33539" y="2309691"/>
                <a:ext cx="417071" cy="356540"/>
              </a:xfrm>
              <a:prstGeom prst="rect">
                <a:avLst/>
              </a:prstGeom>
            </p:spPr>
          </p:pic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41AC94A6-7A66-43DB-B4BE-D6ADACC75FBA}"/>
                  </a:ext>
                </a:extLst>
              </p:cNvPr>
              <p:cNvSpPr/>
              <p:nvPr/>
            </p:nvSpPr>
            <p:spPr>
              <a:xfrm>
                <a:off x="2195737" y="2389232"/>
                <a:ext cx="98886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Century Gothic" panose="020B0502020202020204" pitchFamily="34" charset="0"/>
                  </a:rPr>
                  <a:t>FEV</a:t>
                </a:r>
                <a:r>
                  <a:rPr lang="en-US" sz="1200" baseline="-25000" dirty="0">
                    <a:latin typeface="Century Gothic" panose="020B0502020202020204" pitchFamily="34" charset="0"/>
                  </a:rPr>
                  <a:t>1</a:t>
                </a:r>
                <a:r>
                  <a:rPr lang="en-US" sz="1200" dirty="0">
                    <a:latin typeface="Century Gothic" panose="020B0502020202020204" pitchFamily="34" charset="0"/>
                  </a:rPr>
                  <a:t>/FVC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93A6D7F-413C-4B9F-8EF5-2AFBC0FA8BBA}"/>
                  </a:ext>
                </a:extLst>
              </p:cNvPr>
              <p:cNvGrpSpPr/>
              <p:nvPr/>
            </p:nvGrpSpPr>
            <p:grpSpPr>
              <a:xfrm>
                <a:off x="1891685" y="1893817"/>
                <a:ext cx="719768" cy="461625"/>
                <a:chOff x="1428440" y="1910086"/>
                <a:chExt cx="719768" cy="461625"/>
              </a:xfrm>
            </p:grpSpPr>
            <p:sp>
              <p:nvSpPr>
                <p:cNvPr id="143" name="Hexagon 142">
                  <a:extLst>
                    <a:ext uri="{FF2B5EF4-FFF2-40B4-BE49-F238E27FC236}">
                      <a16:creationId xmlns:a16="http://schemas.microsoft.com/office/drawing/2014/main" id="{13206C98-7EE9-4CF4-B5DA-602DCA0842C9}"/>
                    </a:ext>
                  </a:extLst>
                </p:cNvPr>
                <p:cNvSpPr/>
                <p:nvPr/>
              </p:nvSpPr>
              <p:spPr>
                <a:xfrm rot="19870798">
                  <a:off x="1428440" y="2086817"/>
                  <a:ext cx="157079" cy="118074"/>
                </a:xfrm>
                <a:prstGeom prst="hexagon">
                  <a:avLst/>
                </a:pr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345499F3-BC65-478E-AAFF-DFC2188BF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154" y="2098741"/>
                  <a:ext cx="56745" cy="26817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9F03EFEA-4E1A-474E-9D2D-39CDE942C1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53867" y="2118859"/>
                  <a:ext cx="0" cy="53990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410626E5-5339-458F-B19A-EFF876486F23}"/>
                    </a:ext>
                  </a:extLst>
                </p:cNvPr>
                <p:cNvCxnSpPr>
                  <a:cxnSpLocks/>
                  <a:endCxn id="143" idx="5"/>
                </p:cNvCxnSpPr>
                <p:nvPr/>
              </p:nvCxnSpPr>
              <p:spPr>
                <a:xfrm flipH="1">
                  <a:off x="1507042" y="2006292"/>
                  <a:ext cx="5123" cy="72151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849E8F78-5D99-4ADD-B03A-9214CF8E3B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09899" y="1980199"/>
                  <a:ext cx="55665" cy="30913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B3E37BDA-9568-4A12-9232-8348FFE04F5B}"/>
                    </a:ext>
                  </a:extLst>
                </p:cNvPr>
                <p:cNvCxnSpPr>
                  <a:cxnSpLocks/>
                  <a:endCxn id="143" idx="1"/>
                </p:cNvCxnSpPr>
                <p:nvPr/>
              </p:nvCxnSpPr>
              <p:spPr>
                <a:xfrm flipH="1" flipV="1">
                  <a:off x="1578830" y="2179442"/>
                  <a:ext cx="87649" cy="40767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F5D905C8-8089-486F-AA6B-D0532EA2F083}"/>
                    </a:ext>
                  </a:extLst>
                </p:cNvPr>
                <p:cNvSpPr txBox="1"/>
                <p:nvPr/>
              </p:nvSpPr>
              <p:spPr>
                <a:xfrm>
                  <a:off x="1592787" y="1910086"/>
                  <a:ext cx="39257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accent1"/>
                      </a:solidFill>
                    </a:rPr>
                    <a:t>CH</a:t>
                  </a:r>
                  <a:r>
                    <a:rPr lang="en-US" sz="800" baseline="-25000" dirty="0">
                      <a:solidFill>
                        <a:schemeClr val="accent1"/>
                      </a:solidFill>
                    </a:rPr>
                    <a:t>3</a:t>
                  </a:r>
                </a:p>
              </p:txBody>
            </p:sp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71BB493D-EE2F-4113-9505-3D45EC0A8288}"/>
                    </a:ext>
                  </a:extLst>
                </p:cNvPr>
                <p:cNvSpPr txBox="1"/>
                <p:nvPr/>
              </p:nvSpPr>
              <p:spPr>
                <a:xfrm>
                  <a:off x="1622830" y="2156267"/>
                  <a:ext cx="525378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accent1"/>
                      </a:solidFill>
                    </a:rPr>
                    <a:t>OH</a:t>
                  </a:r>
                  <a:endParaRPr lang="en-US" sz="800" baseline="-25000" dirty="0">
                    <a:solidFill>
                      <a:schemeClr val="accent1"/>
                    </a:solidFill>
                  </a:endParaRPr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F2EA83D0-CF14-4A55-AC60-39B419A339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62274" y="2166072"/>
                  <a:ext cx="44648" cy="25511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0BFC1A40-742B-4E2B-9928-87F83937169E}"/>
                  </a:ext>
                </a:extLst>
              </p:cNvPr>
              <p:cNvSpPr/>
              <p:nvPr/>
            </p:nvSpPr>
            <p:spPr>
              <a:xfrm>
                <a:off x="500359" y="1924186"/>
                <a:ext cx="2703382" cy="778271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27C000C-F33F-4B47-8B88-1B6FF0C15578}"/>
                  </a:ext>
                </a:extLst>
              </p:cNvPr>
              <p:cNvSpPr txBox="1"/>
              <p:nvPr/>
            </p:nvSpPr>
            <p:spPr>
              <a:xfrm>
                <a:off x="464511" y="1579414"/>
                <a:ext cx="19303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Gothic" panose="020B0502020202020204" pitchFamily="34" charset="0"/>
                  </a:rPr>
                  <a:t>GACRS (N=325)</a:t>
                </a: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35B7B2FD-A25F-4541-B752-0D9E7E4627C7}"/>
                  </a:ext>
                </a:extLst>
              </p:cNvPr>
              <p:cNvSpPr/>
              <p:nvPr/>
            </p:nvSpPr>
            <p:spPr>
              <a:xfrm>
                <a:off x="780191" y="1992761"/>
                <a:ext cx="132416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Century Gothic" panose="020B0502020202020204" pitchFamily="34" charset="0"/>
                  </a:rPr>
                  <a:t>25,060 genes 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F8A7B95F-F448-49AB-BE7F-D280445DBAAD}"/>
                  </a:ext>
                </a:extLst>
              </p:cNvPr>
              <p:cNvSpPr/>
              <p:nvPr/>
            </p:nvSpPr>
            <p:spPr>
              <a:xfrm>
                <a:off x="2220895" y="1978619"/>
                <a:ext cx="105071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Century Gothic" panose="020B0502020202020204" pitchFamily="34" charset="0"/>
                  </a:rPr>
                  <a:t>489 metab.</a:t>
                </a: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F0B980FF-8A42-4476-AFF7-01A36DD879FE}"/>
                  </a:ext>
                </a:extLst>
              </p:cNvPr>
              <p:cNvGrpSpPr/>
              <p:nvPr/>
            </p:nvGrpSpPr>
            <p:grpSpPr>
              <a:xfrm>
                <a:off x="482344" y="2013926"/>
                <a:ext cx="329890" cy="241692"/>
                <a:chOff x="5668384" y="1044833"/>
                <a:chExt cx="723261" cy="619854"/>
              </a:xfrm>
            </p:grpSpPr>
            <p:pic>
              <p:nvPicPr>
                <p:cNvPr id="157" name="Graphic 156" descr="DNA">
                  <a:extLst>
                    <a:ext uri="{FF2B5EF4-FFF2-40B4-BE49-F238E27FC236}">
                      <a16:creationId xmlns:a16="http://schemas.microsoft.com/office/drawing/2014/main" id="{A57ACFA6-60AC-4B38-8164-70ED4CF02E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68384" y="1044833"/>
                  <a:ext cx="619855" cy="619854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159" name="Ink 158">
                      <a:extLst>
                        <a:ext uri="{FF2B5EF4-FFF2-40B4-BE49-F238E27FC236}">
                          <a16:creationId xmlns:a16="http://schemas.microsoft.com/office/drawing/2014/main" id="{41F85805-9845-4B0A-893B-869C99B4193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86165" y="1116610"/>
                    <a:ext cx="105480" cy="442800"/>
                  </p14:xfrm>
                </p:contentPart>
              </mc:Choice>
              <mc:Fallback xmlns="">
                <p:pic>
                  <p:nvPicPr>
                    <p:cNvPr id="159" name="Ink 158">
                      <a:extLst>
                        <a:ext uri="{FF2B5EF4-FFF2-40B4-BE49-F238E27FC236}">
                          <a16:creationId xmlns:a16="http://schemas.microsoft.com/office/drawing/2014/main" id="{41F85805-9845-4B0A-893B-869C99B4193F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6246807" y="1070485"/>
                      <a:ext cx="183409" cy="5341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3D6B6B37-B05B-4792-B06E-232E03C02AA8}"/>
                  </a:ext>
                </a:extLst>
              </p:cNvPr>
              <p:cNvSpPr/>
              <p:nvPr/>
            </p:nvSpPr>
            <p:spPr>
              <a:xfrm>
                <a:off x="849223" y="2261644"/>
                <a:ext cx="113853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Century Gothic" panose="020B0502020202020204" pitchFamily="34" charset="0"/>
                  </a:rPr>
                  <a:t>Clinical covariates</a:t>
                </a:r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1E865E9E-7491-4F88-8733-C91462AF7807}"/>
                </a:ext>
              </a:extLst>
            </p:cNvPr>
            <p:cNvGrpSpPr/>
            <p:nvPr/>
          </p:nvGrpSpPr>
          <p:grpSpPr>
            <a:xfrm>
              <a:off x="589808" y="1855098"/>
              <a:ext cx="2834198" cy="1154076"/>
              <a:chOff x="437408" y="1569233"/>
              <a:chExt cx="2834198" cy="1154076"/>
            </a:xfrm>
          </p:grpSpPr>
          <p:pic>
            <p:nvPicPr>
              <p:cNvPr id="207" name="Graphic 206" descr="Stethoscope">
                <a:extLst>
                  <a:ext uri="{FF2B5EF4-FFF2-40B4-BE49-F238E27FC236}">
                    <a16:creationId xmlns:a16="http://schemas.microsoft.com/office/drawing/2014/main" id="{4D60C5C4-411D-4CFD-AF39-4497B44596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86396" y="2316046"/>
                <a:ext cx="417071" cy="356540"/>
              </a:xfrm>
              <a:prstGeom prst="rect">
                <a:avLst/>
              </a:prstGeom>
            </p:spPr>
          </p:pic>
          <p:pic>
            <p:nvPicPr>
              <p:cNvPr id="208" name="Graphic 207" descr="Lungs">
                <a:extLst>
                  <a:ext uri="{FF2B5EF4-FFF2-40B4-BE49-F238E27FC236}">
                    <a16:creationId xmlns:a16="http://schemas.microsoft.com/office/drawing/2014/main" id="{9113E983-682E-4F9D-8882-E7AFB2C89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833539" y="2309691"/>
                <a:ext cx="417071" cy="356540"/>
              </a:xfrm>
              <a:prstGeom prst="rect">
                <a:avLst/>
              </a:prstGeom>
            </p:spPr>
          </p:pic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B2AF7954-B64B-4D94-AABD-C5FEC37B7029}"/>
                  </a:ext>
                </a:extLst>
              </p:cNvPr>
              <p:cNvSpPr/>
              <p:nvPr/>
            </p:nvSpPr>
            <p:spPr>
              <a:xfrm>
                <a:off x="2195737" y="2389232"/>
                <a:ext cx="98886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Century Gothic" panose="020B0502020202020204" pitchFamily="34" charset="0"/>
                  </a:rPr>
                  <a:t>FEV</a:t>
                </a:r>
                <a:r>
                  <a:rPr lang="en-US" sz="1200" baseline="-25000" dirty="0">
                    <a:latin typeface="Century Gothic" panose="020B0502020202020204" pitchFamily="34" charset="0"/>
                  </a:rPr>
                  <a:t>1</a:t>
                </a:r>
                <a:r>
                  <a:rPr lang="en-US" sz="1200" dirty="0">
                    <a:latin typeface="Century Gothic" panose="020B0502020202020204" pitchFamily="34" charset="0"/>
                  </a:rPr>
                  <a:t>/FVC</a:t>
                </a:r>
              </a:p>
            </p:txBody>
          </p: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0AD8E733-1A2E-4EB2-9219-36494679F8C9}"/>
                  </a:ext>
                </a:extLst>
              </p:cNvPr>
              <p:cNvGrpSpPr/>
              <p:nvPr/>
            </p:nvGrpSpPr>
            <p:grpSpPr>
              <a:xfrm>
                <a:off x="1891685" y="1893817"/>
                <a:ext cx="719768" cy="461625"/>
                <a:chOff x="1428440" y="1910086"/>
                <a:chExt cx="719768" cy="461625"/>
              </a:xfrm>
            </p:grpSpPr>
            <p:sp>
              <p:nvSpPr>
                <p:cNvPr id="219" name="Hexagon 218">
                  <a:extLst>
                    <a:ext uri="{FF2B5EF4-FFF2-40B4-BE49-F238E27FC236}">
                      <a16:creationId xmlns:a16="http://schemas.microsoft.com/office/drawing/2014/main" id="{7058EA90-9F3E-419C-827E-E4475A103E70}"/>
                    </a:ext>
                  </a:extLst>
                </p:cNvPr>
                <p:cNvSpPr/>
                <p:nvPr/>
              </p:nvSpPr>
              <p:spPr>
                <a:xfrm rot="19870798">
                  <a:off x="1428440" y="2086817"/>
                  <a:ext cx="157079" cy="118074"/>
                </a:xfrm>
                <a:prstGeom prst="hexagon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220" name="Straight Connector 219">
                  <a:extLst>
                    <a:ext uri="{FF2B5EF4-FFF2-40B4-BE49-F238E27FC236}">
                      <a16:creationId xmlns:a16="http://schemas.microsoft.com/office/drawing/2014/main" id="{8E94134B-67B4-4C1E-8787-42C6E66816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453154" y="2098741"/>
                  <a:ext cx="56745" cy="26817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BA96430D-A9B7-4AEC-AD31-2C782E4EAC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53867" y="2118859"/>
                  <a:ext cx="0" cy="53990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888BEF48-5649-418B-8C76-91B730C1ED55}"/>
                    </a:ext>
                  </a:extLst>
                </p:cNvPr>
                <p:cNvCxnSpPr>
                  <a:cxnSpLocks/>
                  <a:endCxn id="219" idx="5"/>
                </p:cNvCxnSpPr>
                <p:nvPr/>
              </p:nvCxnSpPr>
              <p:spPr>
                <a:xfrm flipH="1">
                  <a:off x="1507042" y="2006292"/>
                  <a:ext cx="5123" cy="72151"/>
                </a:xfrm>
                <a:prstGeom prst="line">
                  <a:avLst/>
                </a:prstGeom>
                <a:ln w="381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6F16CE65-01C0-4A76-864F-D9E7434A6E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509899" y="1980199"/>
                  <a:ext cx="55665" cy="30913"/>
                </a:xfrm>
                <a:prstGeom prst="line">
                  <a:avLst/>
                </a:prstGeom>
                <a:ln w="381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9FD473E0-807E-4C2A-A38D-383621F965AD}"/>
                    </a:ext>
                  </a:extLst>
                </p:cNvPr>
                <p:cNvCxnSpPr>
                  <a:cxnSpLocks/>
                  <a:endCxn id="219" idx="1"/>
                </p:cNvCxnSpPr>
                <p:nvPr/>
              </p:nvCxnSpPr>
              <p:spPr>
                <a:xfrm flipH="1" flipV="1">
                  <a:off x="1578830" y="2179442"/>
                  <a:ext cx="87649" cy="40767"/>
                </a:xfrm>
                <a:prstGeom prst="line">
                  <a:avLst/>
                </a:prstGeom>
                <a:ln w="381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5" name="TextBox 224">
                  <a:extLst>
                    <a:ext uri="{FF2B5EF4-FFF2-40B4-BE49-F238E27FC236}">
                      <a16:creationId xmlns:a16="http://schemas.microsoft.com/office/drawing/2014/main" id="{71E5CE7A-B3E4-4457-911C-F3404EF14A80}"/>
                    </a:ext>
                  </a:extLst>
                </p:cNvPr>
                <p:cNvSpPr txBox="1"/>
                <p:nvPr/>
              </p:nvSpPr>
              <p:spPr>
                <a:xfrm>
                  <a:off x="1592787" y="1910086"/>
                  <a:ext cx="392576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accent2"/>
                      </a:solidFill>
                    </a:rPr>
                    <a:t>CH</a:t>
                  </a:r>
                  <a:r>
                    <a:rPr lang="en-US" sz="800" baseline="-25000" dirty="0">
                      <a:solidFill>
                        <a:schemeClr val="accent2"/>
                      </a:solidFill>
                    </a:rPr>
                    <a:t>3</a:t>
                  </a:r>
                </a:p>
              </p:txBody>
            </p:sp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E7AAAF4D-8B4B-420F-B31F-4B9B216886D8}"/>
                    </a:ext>
                  </a:extLst>
                </p:cNvPr>
                <p:cNvSpPr txBox="1"/>
                <p:nvPr/>
              </p:nvSpPr>
              <p:spPr>
                <a:xfrm>
                  <a:off x="1622830" y="2156267"/>
                  <a:ext cx="525378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accent2"/>
                      </a:solidFill>
                    </a:rPr>
                    <a:t>OH</a:t>
                  </a:r>
                  <a:endParaRPr lang="en-US" sz="800" baseline="-25000" dirty="0">
                    <a:solidFill>
                      <a:schemeClr val="accent2"/>
                    </a:solidFill>
                  </a:endParaRPr>
                </a:p>
              </p:txBody>
            </p: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58E97969-61E7-4B4D-9691-B6E7CBE5E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462274" y="2166072"/>
                  <a:ext cx="44648" cy="25511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478A4386-17B8-48C2-897B-90A3770B96B4}"/>
                  </a:ext>
                </a:extLst>
              </p:cNvPr>
              <p:cNvSpPr/>
              <p:nvPr/>
            </p:nvSpPr>
            <p:spPr>
              <a:xfrm>
                <a:off x="500359" y="1924186"/>
                <a:ext cx="2703382" cy="778271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2A9AE909-846D-45DD-BB18-0DAC0716AF9E}"/>
                  </a:ext>
                </a:extLst>
              </p:cNvPr>
              <p:cNvSpPr txBox="1"/>
              <p:nvPr/>
            </p:nvSpPr>
            <p:spPr>
              <a:xfrm>
                <a:off x="437408" y="1569233"/>
                <a:ext cx="1821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Gothic" panose="020B0502020202020204" pitchFamily="34" charset="0"/>
                  </a:rPr>
                  <a:t>CAMP (N=207)</a:t>
                </a: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38997DFD-5C52-4991-92CC-BE69E0D93940}"/>
                  </a:ext>
                </a:extLst>
              </p:cNvPr>
              <p:cNvSpPr/>
              <p:nvPr/>
            </p:nvSpPr>
            <p:spPr>
              <a:xfrm>
                <a:off x="780191" y="1992761"/>
                <a:ext cx="132416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Century Gothic" panose="020B0502020202020204" pitchFamily="34" charset="0"/>
                  </a:rPr>
                  <a:t>20,048 genes </a:t>
                </a: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556F636B-9BFA-4346-B2E8-87F4B8D9D5F6}"/>
                  </a:ext>
                </a:extLst>
              </p:cNvPr>
              <p:cNvSpPr/>
              <p:nvPr/>
            </p:nvSpPr>
            <p:spPr>
              <a:xfrm>
                <a:off x="2220895" y="1978619"/>
                <a:ext cx="1050711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Century Gothic" panose="020B0502020202020204" pitchFamily="34" charset="0"/>
                  </a:rPr>
                  <a:t>392 metab.</a:t>
                </a:r>
              </a:p>
            </p:txBody>
          </p: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7134A743-666A-435E-9BFA-DB8D7B305E7C}"/>
                  </a:ext>
                </a:extLst>
              </p:cNvPr>
              <p:cNvGrpSpPr/>
              <p:nvPr/>
            </p:nvGrpSpPr>
            <p:grpSpPr>
              <a:xfrm>
                <a:off x="482344" y="2013926"/>
                <a:ext cx="329890" cy="241692"/>
                <a:chOff x="5668384" y="1044833"/>
                <a:chExt cx="723261" cy="619854"/>
              </a:xfrm>
            </p:grpSpPr>
            <p:pic>
              <p:nvPicPr>
                <p:cNvPr id="217" name="Graphic 216" descr="DNA">
                  <a:extLst>
                    <a:ext uri="{FF2B5EF4-FFF2-40B4-BE49-F238E27FC236}">
                      <a16:creationId xmlns:a16="http://schemas.microsoft.com/office/drawing/2014/main" id="{CB9C81D7-E301-4B94-B15D-F9B54556D0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68384" y="1044833"/>
                  <a:ext cx="619855" cy="619854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218" name="Ink 217">
                      <a:extLst>
                        <a:ext uri="{FF2B5EF4-FFF2-40B4-BE49-F238E27FC236}">
                          <a16:creationId xmlns:a16="http://schemas.microsoft.com/office/drawing/2014/main" id="{1A898FA9-233B-4C83-BFDC-19DFA6ADABE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86165" y="1116610"/>
                    <a:ext cx="105480" cy="442800"/>
                  </p14:xfrm>
                </p:contentPart>
              </mc:Choice>
              <mc:Fallback xmlns="">
                <p:pic>
                  <p:nvPicPr>
                    <p:cNvPr id="218" name="Ink 217">
                      <a:extLst>
                        <a:ext uri="{FF2B5EF4-FFF2-40B4-BE49-F238E27FC236}">
                          <a16:creationId xmlns:a16="http://schemas.microsoft.com/office/drawing/2014/main" id="{1A898FA9-233B-4C83-BFDC-19DFA6ADABE3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6246807" y="1070485"/>
                      <a:ext cx="183409" cy="5341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59656D3F-2BCA-4536-8DAB-0B58ACF2FABB}"/>
                  </a:ext>
                </a:extLst>
              </p:cNvPr>
              <p:cNvSpPr/>
              <p:nvPr/>
            </p:nvSpPr>
            <p:spPr>
              <a:xfrm>
                <a:off x="849223" y="2261644"/>
                <a:ext cx="113853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Century Gothic" panose="020B0502020202020204" pitchFamily="34" charset="0"/>
                  </a:rPr>
                  <a:t>Clinical covariates</a:t>
                </a:r>
              </a:p>
            </p:txBody>
          </p:sp>
        </p:grpSp>
        <p:cxnSp>
          <p:nvCxnSpPr>
            <p:cNvPr id="228" name="Elbow Connector 301">
              <a:extLst>
                <a:ext uri="{FF2B5EF4-FFF2-40B4-BE49-F238E27FC236}">
                  <a16:creationId xmlns:a16="http://schemas.microsoft.com/office/drawing/2014/main" id="{55AF46CE-34B0-427E-A425-F7AB0AB15C57}"/>
                </a:ext>
              </a:extLst>
            </p:cNvPr>
            <p:cNvCxnSpPr>
              <a:cxnSpLocks/>
              <a:stCxn id="152" idx="3"/>
              <a:endCxn id="182" idx="1"/>
            </p:cNvCxnSpPr>
            <p:nvPr/>
          </p:nvCxnSpPr>
          <p:spPr>
            <a:xfrm>
              <a:off x="3347367" y="1448837"/>
              <a:ext cx="555161" cy="60093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9B8A94C-1F2A-428F-A81A-3D530B3B254B}"/>
                </a:ext>
              </a:extLst>
            </p:cNvPr>
            <p:cNvGrpSpPr/>
            <p:nvPr/>
          </p:nvGrpSpPr>
          <p:grpSpPr>
            <a:xfrm>
              <a:off x="5781695" y="1433223"/>
              <a:ext cx="3067290" cy="471609"/>
              <a:chOff x="5095632" y="756241"/>
              <a:chExt cx="3067290" cy="471609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E91A26A-8FF9-495F-967E-6C9C38EC26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8457" y="1020622"/>
                <a:ext cx="134062" cy="2906"/>
              </a:xfrm>
              <a:prstGeom prst="line">
                <a:avLst/>
              </a:prstGeom>
              <a:solidFill>
                <a:schemeClr val="accent1"/>
              </a:solidFill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505DD8BC-E414-4CD2-9944-100729620603}"/>
                  </a:ext>
                </a:extLst>
              </p:cNvPr>
              <p:cNvSpPr/>
              <p:nvPr/>
            </p:nvSpPr>
            <p:spPr>
              <a:xfrm>
                <a:off x="5095632" y="794353"/>
                <a:ext cx="3067290" cy="423735"/>
              </a:xfrm>
              <a:prstGeom prst="rect">
                <a:avLst/>
              </a:prstGeom>
              <a:noFill/>
              <a:ln w="38100">
                <a:solidFill>
                  <a:schemeClr val="accent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A9766A24-2B9A-4C38-9D76-CBAC5D0731C0}"/>
                  </a:ext>
                </a:extLst>
              </p:cNvPr>
              <p:cNvGrpSpPr/>
              <p:nvPr/>
            </p:nvGrpSpPr>
            <p:grpSpPr>
              <a:xfrm>
                <a:off x="5654723" y="780368"/>
                <a:ext cx="517375" cy="447482"/>
                <a:chOff x="5654723" y="780368"/>
                <a:chExt cx="517375" cy="447482"/>
              </a:xfrm>
            </p:grpSpPr>
            <p:sp>
              <p:nvSpPr>
                <p:cNvPr id="87" name="Hexagon 86">
                  <a:extLst>
                    <a:ext uri="{FF2B5EF4-FFF2-40B4-BE49-F238E27FC236}">
                      <a16:creationId xmlns:a16="http://schemas.microsoft.com/office/drawing/2014/main" id="{64B1DA51-F271-4A0A-BA21-0CD99D2C4E8A}"/>
                    </a:ext>
                  </a:extLst>
                </p:cNvPr>
                <p:cNvSpPr/>
                <p:nvPr/>
              </p:nvSpPr>
              <p:spPr>
                <a:xfrm rot="19870798">
                  <a:off x="5654723" y="980365"/>
                  <a:ext cx="157079" cy="118073"/>
                </a:xfrm>
                <a:prstGeom prst="hexagon">
                  <a:avLst/>
                </a:pr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B8F9339-0BE1-4B31-955C-85551B7D2E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79437" y="992288"/>
                  <a:ext cx="56745" cy="26817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C434698A-D7E6-49D0-9B30-4A58E1AC43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0150" y="1012406"/>
                  <a:ext cx="0" cy="53989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6C9F9D33-3A2C-46D5-957F-360032FF3AD5}"/>
                    </a:ext>
                  </a:extLst>
                </p:cNvPr>
                <p:cNvCxnSpPr>
                  <a:cxnSpLocks/>
                  <a:endCxn id="87" idx="5"/>
                </p:cNvCxnSpPr>
                <p:nvPr/>
              </p:nvCxnSpPr>
              <p:spPr>
                <a:xfrm flipH="1">
                  <a:off x="5733325" y="899840"/>
                  <a:ext cx="5123" cy="72151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1F615CB4-18BB-4553-A193-AADC03685A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736182" y="873746"/>
                  <a:ext cx="55665" cy="30913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3128A7DF-E33B-47C8-81EE-6CCB184C17BD}"/>
                    </a:ext>
                  </a:extLst>
                </p:cNvPr>
                <p:cNvCxnSpPr>
                  <a:cxnSpLocks/>
                  <a:endCxn id="87" idx="1"/>
                </p:cNvCxnSpPr>
                <p:nvPr/>
              </p:nvCxnSpPr>
              <p:spPr>
                <a:xfrm flipH="1" flipV="1">
                  <a:off x="5805113" y="1072989"/>
                  <a:ext cx="87649" cy="40767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32B451A3-7A66-4354-AF33-846CE0151099}"/>
                    </a:ext>
                  </a:extLst>
                </p:cNvPr>
                <p:cNvSpPr txBox="1"/>
                <p:nvPr/>
              </p:nvSpPr>
              <p:spPr>
                <a:xfrm>
                  <a:off x="5735358" y="780368"/>
                  <a:ext cx="390529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accent1"/>
                      </a:solidFill>
                    </a:rPr>
                    <a:t>CH</a:t>
                  </a:r>
                  <a:r>
                    <a:rPr lang="en-US" sz="800" baseline="-25000" dirty="0">
                      <a:solidFill>
                        <a:schemeClr val="accent1"/>
                      </a:solidFill>
                    </a:rPr>
                    <a:t>3</a:t>
                  </a:r>
                </a:p>
              </p:txBody>
            </p: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F058D248-C1C0-4A51-8CE8-B19C6604600B}"/>
                    </a:ext>
                  </a:extLst>
                </p:cNvPr>
                <p:cNvSpPr txBox="1"/>
                <p:nvPr/>
              </p:nvSpPr>
              <p:spPr>
                <a:xfrm>
                  <a:off x="5818513" y="1012406"/>
                  <a:ext cx="353585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accent1"/>
                      </a:solidFill>
                    </a:rPr>
                    <a:t>OH</a:t>
                  </a:r>
                  <a:endParaRPr lang="en-US" sz="800" baseline="-25000" dirty="0">
                    <a:solidFill>
                      <a:schemeClr val="accent1"/>
                    </a:solidFill>
                  </a:endParaRPr>
                </a:p>
              </p:txBody>
            </p: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045EECA3-4E6A-4CA9-BF49-E756037454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688557" y="1059620"/>
                  <a:ext cx="44648" cy="25511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BD92E787-2B8C-420A-ADD8-74E6D5B03469}"/>
                  </a:ext>
                </a:extLst>
              </p:cNvPr>
              <p:cNvGrpSpPr/>
              <p:nvPr/>
            </p:nvGrpSpPr>
            <p:grpSpPr>
              <a:xfrm>
                <a:off x="5103504" y="885431"/>
                <a:ext cx="309029" cy="241692"/>
                <a:chOff x="5714120" y="1025055"/>
                <a:chExt cx="677525" cy="619855"/>
              </a:xfrm>
              <a:solidFill>
                <a:schemeClr val="accent1"/>
              </a:solidFill>
            </p:grpSpPr>
            <p:pic>
              <p:nvPicPr>
                <p:cNvPr id="97" name="Graphic 96" descr="DNA">
                  <a:extLst>
                    <a:ext uri="{FF2B5EF4-FFF2-40B4-BE49-F238E27FC236}">
                      <a16:creationId xmlns:a16="http://schemas.microsoft.com/office/drawing/2014/main" id="{23E4048F-AF87-4934-A813-F843AF7F83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14120" y="1025055"/>
                  <a:ext cx="619855" cy="619855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99" name="Ink 98">
                      <a:extLst>
                        <a:ext uri="{FF2B5EF4-FFF2-40B4-BE49-F238E27FC236}">
                          <a16:creationId xmlns:a16="http://schemas.microsoft.com/office/drawing/2014/main" id="{F54DF5A3-FE2C-4BA0-8EF7-27340085D1F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86165" y="1116610"/>
                    <a:ext cx="105480" cy="442800"/>
                  </p14:xfrm>
                </p:contentPart>
              </mc:Choice>
              <mc:Fallback xmlns="">
                <p:pic>
                  <p:nvPicPr>
                    <p:cNvPr id="99" name="Ink 98">
                      <a:extLst>
                        <a:ext uri="{FF2B5EF4-FFF2-40B4-BE49-F238E27FC236}">
                          <a16:creationId xmlns:a16="http://schemas.microsoft.com/office/drawing/2014/main" id="{F54DF5A3-FE2C-4BA0-8EF7-27340085D1FA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6246807" y="1070485"/>
                      <a:ext cx="183409" cy="5341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1AC20392-04BA-40D2-944E-1AB061659D82}"/>
                  </a:ext>
                </a:extLst>
              </p:cNvPr>
              <p:cNvGrpSpPr/>
              <p:nvPr/>
            </p:nvGrpSpPr>
            <p:grpSpPr>
              <a:xfrm>
                <a:off x="6248238" y="772071"/>
                <a:ext cx="517375" cy="447482"/>
                <a:chOff x="5654723" y="780368"/>
                <a:chExt cx="517375" cy="447482"/>
              </a:xfrm>
            </p:grpSpPr>
            <p:sp>
              <p:nvSpPr>
                <p:cNvPr id="231" name="Hexagon 230">
                  <a:extLst>
                    <a:ext uri="{FF2B5EF4-FFF2-40B4-BE49-F238E27FC236}">
                      <a16:creationId xmlns:a16="http://schemas.microsoft.com/office/drawing/2014/main" id="{DB2F3455-86C7-4327-9287-EC5F5E83BB55}"/>
                    </a:ext>
                  </a:extLst>
                </p:cNvPr>
                <p:cNvSpPr/>
                <p:nvPr/>
              </p:nvSpPr>
              <p:spPr>
                <a:xfrm rot="19870798">
                  <a:off x="5654723" y="980365"/>
                  <a:ext cx="157079" cy="118073"/>
                </a:xfrm>
                <a:prstGeom prst="hexagon">
                  <a:avLst/>
                </a:pr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525B4AB6-EA25-407E-AD27-45F5726242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79437" y="992288"/>
                  <a:ext cx="56745" cy="26817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A61ACEEA-C993-4CB8-84D0-7ADF04DFC3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0150" y="1012406"/>
                  <a:ext cx="0" cy="53989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C2116294-E353-43C4-9270-55C02480C5E8}"/>
                    </a:ext>
                  </a:extLst>
                </p:cNvPr>
                <p:cNvCxnSpPr>
                  <a:cxnSpLocks/>
                  <a:endCxn id="231" idx="5"/>
                </p:cNvCxnSpPr>
                <p:nvPr/>
              </p:nvCxnSpPr>
              <p:spPr>
                <a:xfrm flipH="1">
                  <a:off x="5733325" y="899840"/>
                  <a:ext cx="5123" cy="72151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C2A352F0-FE6B-42AA-BC0B-43BB930565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736182" y="873746"/>
                  <a:ext cx="55665" cy="30913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5BB1A540-33EB-45DA-B33C-603A48EA9B2B}"/>
                    </a:ext>
                  </a:extLst>
                </p:cNvPr>
                <p:cNvCxnSpPr>
                  <a:cxnSpLocks/>
                  <a:endCxn id="231" idx="1"/>
                </p:cNvCxnSpPr>
                <p:nvPr/>
              </p:nvCxnSpPr>
              <p:spPr>
                <a:xfrm flipH="1" flipV="1">
                  <a:off x="5805113" y="1072989"/>
                  <a:ext cx="87649" cy="40767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7" name="TextBox 236">
                  <a:extLst>
                    <a:ext uri="{FF2B5EF4-FFF2-40B4-BE49-F238E27FC236}">
                      <a16:creationId xmlns:a16="http://schemas.microsoft.com/office/drawing/2014/main" id="{FB4CA8CD-6AC0-4E42-B83D-7F1C65FFD8DF}"/>
                    </a:ext>
                  </a:extLst>
                </p:cNvPr>
                <p:cNvSpPr txBox="1"/>
                <p:nvPr/>
              </p:nvSpPr>
              <p:spPr>
                <a:xfrm>
                  <a:off x="5735358" y="780368"/>
                  <a:ext cx="390529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accent1"/>
                      </a:solidFill>
                    </a:rPr>
                    <a:t>CH</a:t>
                  </a:r>
                  <a:r>
                    <a:rPr lang="en-US" sz="800" baseline="-25000" dirty="0">
                      <a:solidFill>
                        <a:schemeClr val="accent1"/>
                      </a:solidFill>
                    </a:rPr>
                    <a:t>3</a:t>
                  </a:r>
                </a:p>
              </p:txBody>
            </p:sp>
            <p:sp>
              <p:nvSpPr>
                <p:cNvPr id="238" name="TextBox 237">
                  <a:extLst>
                    <a:ext uri="{FF2B5EF4-FFF2-40B4-BE49-F238E27FC236}">
                      <a16:creationId xmlns:a16="http://schemas.microsoft.com/office/drawing/2014/main" id="{DB1E229B-0B39-45D4-8560-38DD891671C5}"/>
                    </a:ext>
                  </a:extLst>
                </p:cNvPr>
                <p:cNvSpPr txBox="1"/>
                <p:nvPr/>
              </p:nvSpPr>
              <p:spPr>
                <a:xfrm>
                  <a:off x="5818513" y="1012406"/>
                  <a:ext cx="353585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accent1"/>
                      </a:solidFill>
                    </a:rPr>
                    <a:t>OH</a:t>
                  </a:r>
                  <a:endParaRPr lang="en-US" sz="800" baseline="-25000" dirty="0">
                    <a:solidFill>
                      <a:schemeClr val="accent1"/>
                    </a:solidFill>
                  </a:endParaRPr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A25C9B1D-E916-4A9E-9285-815E046D2A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688557" y="1059620"/>
                  <a:ext cx="44648" cy="25511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A371BCA3-9C9F-42B5-A919-06561EE684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23167" y="985920"/>
                <a:ext cx="134062" cy="2906"/>
              </a:xfrm>
              <a:prstGeom prst="line">
                <a:avLst/>
              </a:prstGeom>
              <a:solidFill>
                <a:schemeClr val="accent1"/>
              </a:solidFill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DFC2343D-CD41-45C4-A11E-6E076FFD89F9}"/>
                  </a:ext>
                </a:extLst>
              </p:cNvPr>
              <p:cNvGrpSpPr/>
              <p:nvPr/>
            </p:nvGrpSpPr>
            <p:grpSpPr>
              <a:xfrm>
                <a:off x="6695096" y="756241"/>
                <a:ext cx="517375" cy="447482"/>
                <a:chOff x="5654723" y="780368"/>
                <a:chExt cx="517375" cy="447482"/>
              </a:xfrm>
            </p:grpSpPr>
            <p:sp>
              <p:nvSpPr>
                <p:cNvPr id="242" name="Hexagon 241">
                  <a:extLst>
                    <a:ext uri="{FF2B5EF4-FFF2-40B4-BE49-F238E27FC236}">
                      <a16:creationId xmlns:a16="http://schemas.microsoft.com/office/drawing/2014/main" id="{1E31F4C0-196E-4896-B798-FE19BA1CE7EB}"/>
                    </a:ext>
                  </a:extLst>
                </p:cNvPr>
                <p:cNvSpPr/>
                <p:nvPr/>
              </p:nvSpPr>
              <p:spPr>
                <a:xfrm rot="19870798">
                  <a:off x="5654723" y="980365"/>
                  <a:ext cx="157079" cy="118073"/>
                </a:xfrm>
                <a:prstGeom prst="hexagon">
                  <a:avLst/>
                </a:pr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ECDDA504-3CC3-4EEB-AEE9-E2EA4D8339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79437" y="992288"/>
                  <a:ext cx="56745" cy="26817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24D31373-8576-451C-A89D-47296D064E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0150" y="1012406"/>
                  <a:ext cx="0" cy="53989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DB1F0FF3-015D-407A-A792-F1CDB902CCB5}"/>
                    </a:ext>
                  </a:extLst>
                </p:cNvPr>
                <p:cNvCxnSpPr>
                  <a:cxnSpLocks/>
                  <a:endCxn id="242" idx="5"/>
                </p:cNvCxnSpPr>
                <p:nvPr/>
              </p:nvCxnSpPr>
              <p:spPr>
                <a:xfrm flipH="1">
                  <a:off x="5733325" y="899840"/>
                  <a:ext cx="5123" cy="72151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D5ED6DB2-C79C-41F5-9B10-68B1661463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736182" y="873746"/>
                  <a:ext cx="55665" cy="30913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2A41D6B1-3AB0-4786-A734-A9155955569E}"/>
                    </a:ext>
                  </a:extLst>
                </p:cNvPr>
                <p:cNvCxnSpPr>
                  <a:cxnSpLocks/>
                  <a:endCxn id="242" idx="1"/>
                </p:cNvCxnSpPr>
                <p:nvPr/>
              </p:nvCxnSpPr>
              <p:spPr>
                <a:xfrm flipH="1" flipV="1">
                  <a:off x="5805113" y="1072989"/>
                  <a:ext cx="87649" cy="40767"/>
                </a:xfrm>
                <a:prstGeom prst="line">
                  <a:avLst/>
                </a:prstGeom>
                <a:ln w="381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TextBox 247">
                  <a:extLst>
                    <a:ext uri="{FF2B5EF4-FFF2-40B4-BE49-F238E27FC236}">
                      <a16:creationId xmlns:a16="http://schemas.microsoft.com/office/drawing/2014/main" id="{BED651C0-1557-4CD7-9DFC-39B2ABBF2B91}"/>
                    </a:ext>
                  </a:extLst>
                </p:cNvPr>
                <p:cNvSpPr txBox="1"/>
                <p:nvPr/>
              </p:nvSpPr>
              <p:spPr>
                <a:xfrm>
                  <a:off x="5735358" y="780368"/>
                  <a:ext cx="390529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accent1"/>
                      </a:solidFill>
                    </a:rPr>
                    <a:t>CH</a:t>
                  </a:r>
                  <a:r>
                    <a:rPr lang="en-US" sz="800" baseline="-25000" dirty="0">
                      <a:solidFill>
                        <a:schemeClr val="accent1"/>
                      </a:solidFill>
                    </a:rPr>
                    <a:t>3</a:t>
                  </a:r>
                </a:p>
              </p:txBody>
            </p:sp>
            <p:sp>
              <p:nvSpPr>
                <p:cNvPr id="249" name="TextBox 248">
                  <a:extLst>
                    <a:ext uri="{FF2B5EF4-FFF2-40B4-BE49-F238E27FC236}">
                      <a16:creationId xmlns:a16="http://schemas.microsoft.com/office/drawing/2014/main" id="{D101B601-AFA1-4A18-B11D-C7D03E422AE5}"/>
                    </a:ext>
                  </a:extLst>
                </p:cNvPr>
                <p:cNvSpPr txBox="1"/>
                <p:nvPr/>
              </p:nvSpPr>
              <p:spPr>
                <a:xfrm>
                  <a:off x="5818513" y="1012406"/>
                  <a:ext cx="353585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accent1"/>
                      </a:solidFill>
                    </a:rPr>
                    <a:t>OH</a:t>
                  </a:r>
                  <a:endParaRPr lang="en-US" sz="800" baseline="-25000" dirty="0">
                    <a:solidFill>
                      <a:schemeClr val="accent1"/>
                    </a:solidFill>
                  </a:endParaRPr>
                </a:p>
              </p:txBody>
            </p: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4213C531-B1C2-48C0-93FA-0CC30A1185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688557" y="1059620"/>
                  <a:ext cx="44648" cy="25511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B1ADA346-DFD2-4931-A133-8FA16532E30B}"/>
                  </a:ext>
                </a:extLst>
              </p:cNvPr>
              <p:cNvGrpSpPr/>
              <p:nvPr/>
            </p:nvGrpSpPr>
            <p:grpSpPr>
              <a:xfrm>
                <a:off x="7263542" y="874132"/>
                <a:ext cx="309029" cy="241692"/>
                <a:chOff x="5714120" y="1025055"/>
                <a:chExt cx="677525" cy="619855"/>
              </a:xfrm>
              <a:solidFill>
                <a:schemeClr val="accent1"/>
              </a:solidFill>
            </p:grpSpPr>
            <p:pic>
              <p:nvPicPr>
                <p:cNvPr id="252" name="Graphic 251" descr="DNA">
                  <a:extLst>
                    <a:ext uri="{FF2B5EF4-FFF2-40B4-BE49-F238E27FC236}">
                      <a16:creationId xmlns:a16="http://schemas.microsoft.com/office/drawing/2014/main" id="{69ABC8DC-3A9F-4510-A95E-725FAE8E56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14120" y="1025055"/>
                  <a:ext cx="619855" cy="619855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253" name="Ink 252">
                      <a:extLst>
                        <a:ext uri="{FF2B5EF4-FFF2-40B4-BE49-F238E27FC236}">
                          <a16:creationId xmlns:a16="http://schemas.microsoft.com/office/drawing/2014/main" id="{1BED647D-F49D-4273-91BD-65B094190A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86165" y="1116610"/>
                    <a:ext cx="105480" cy="442800"/>
                  </p14:xfrm>
                </p:contentPart>
              </mc:Choice>
              <mc:Fallback xmlns="">
                <p:pic>
                  <p:nvPicPr>
                    <p:cNvPr id="253" name="Ink 252">
                      <a:extLst>
                        <a:ext uri="{FF2B5EF4-FFF2-40B4-BE49-F238E27FC236}">
                          <a16:creationId xmlns:a16="http://schemas.microsoft.com/office/drawing/2014/main" id="{1BED647D-F49D-4273-91BD-65B094190A99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6246807" y="1070485"/>
                      <a:ext cx="183409" cy="5341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4171F3A1-0257-4D94-9107-1B113B6921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4519" y="992288"/>
                <a:ext cx="134062" cy="2906"/>
              </a:xfrm>
              <a:prstGeom prst="line">
                <a:avLst/>
              </a:prstGeom>
              <a:solidFill>
                <a:schemeClr val="accent1"/>
              </a:solidFill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4703B3E8-EBEF-4C6A-8051-6D21213D6928}"/>
                  </a:ext>
                </a:extLst>
              </p:cNvPr>
              <p:cNvGrpSpPr/>
              <p:nvPr/>
            </p:nvGrpSpPr>
            <p:grpSpPr>
              <a:xfrm>
                <a:off x="7716182" y="869935"/>
                <a:ext cx="309029" cy="241692"/>
                <a:chOff x="5714120" y="1025055"/>
                <a:chExt cx="677525" cy="619855"/>
              </a:xfrm>
              <a:solidFill>
                <a:schemeClr val="accent1"/>
              </a:solidFill>
            </p:grpSpPr>
            <p:pic>
              <p:nvPicPr>
                <p:cNvPr id="256" name="Graphic 255" descr="DNA">
                  <a:extLst>
                    <a:ext uri="{FF2B5EF4-FFF2-40B4-BE49-F238E27FC236}">
                      <a16:creationId xmlns:a16="http://schemas.microsoft.com/office/drawing/2014/main" id="{AABC2C64-FFE8-45E6-A00E-A42ADDBB86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14120" y="1025055"/>
                  <a:ext cx="619855" cy="619855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257" name="Ink 256">
                      <a:extLst>
                        <a:ext uri="{FF2B5EF4-FFF2-40B4-BE49-F238E27FC236}">
                          <a16:creationId xmlns:a16="http://schemas.microsoft.com/office/drawing/2014/main" id="{9BB5C10B-79E7-45ED-B409-FC7FD66F331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86165" y="1116610"/>
                    <a:ext cx="105480" cy="442800"/>
                  </p14:xfrm>
                </p:contentPart>
              </mc:Choice>
              <mc:Fallback xmlns="">
                <p:pic>
                  <p:nvPicPr>
                    <p:cNvPr id="257" name="Ink 256">
                      <a:extLst>
                        <a:ext uri="{FF2B5EF4-FFF2-40B4-BE49-F238E27FC236}">
                          <a16:creationId xmlns:a16="http://schemas.microsoft.com/office/drawing/2014/main" id="{9BB5C10B-79E7-45ED-B409-FC7FD66F331E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6246807" y="1070485"/>
                      <a:ext cx="183409" cy="5341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A36BB752-58F9-4F38-82CF-38156A3842CC}"/>
                </a:ext>
              </a:extLst>
            </p:cNvPr>
            <p:cNvGrpSpPr/>
            <p:nvPr/>
          </p:nvGrpSpPr>
          <p:grpSpPr>
            <a:xfrm>
              <a:off x="5773823" y="2089988"/>
              <a:ext cx="3067290" cy="465637"/>
              <a:chOff x="5095632" y="762213"/>
              <a:chExt cx="3067290" cy="465637"/>
            </a:xfrm>
          </p:grpSpPr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24869107-6351-4359-A0E1-0548CF44B5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78457" y="1020622"/>
                <a:ext cx="134062" cy="2906"/>
              </a:xfrm>
              <a:prstGeom prst="line">
                <a:avLst/>
              </a:prstGeom>
              <a:solidFill>
                <a:schemeClr val="accent1"/>
              </a:solidFill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07FEC15F-82A1-44C7-A818-E49251DDC22F}"/>
                  </a:ext>
                </a:extLst>
              </p:cNvPr>
              <p:cNvSpPr/>
              <p:nvPr/>
            </p:nvSpPr>
            <p:spPr>
              <a:xfrm>
                <a:off x="5095632" y="794353"/>
                <a:ext cx="3067290" cy="423735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839EEA1F-A631-4F61-B912-FAFF327FA530}"/>
                  </a:ext>
                </a:extLst>
              </p:cNvPr>
              <p:cNvGrpSpPr/>
              <p:nvPr/>
            </p:nvGrpSpPr>
            <p:grpSpPr>
              <a:xfrm>
                <a:off x="5654723" y="762213"/>
                <a:ext cx="517375" cy="465637"/>
                <a:chOff x="5654723" y="762213"/>
                <a:chExt cx="517375" cy="465637"/>
              </a:xfrm>
            </p:grpSpPr>
            <p:sp>
              <p:nvSpPr>
                <p:cNvPr id="294" name="Hexagon 293">
                  <a:extLst>
                    <a:ext uri="{FF2B5EF4-FFF2-40B4-BE49-F238E27FC236}">
                      <a16:creationId xmlns:a16="http://schemas.microsoft.com/office/drawing/2014/main" id="{850D21FC-80C3-4530-A8B0-0E5CEEE674D7}"/>
                    </a:ext>
                  </a:extLst>
                </p:cNvPr>
                <p:cNvSpPr/>
                <p:nvPr/>
              </p:nvSpPr>
              <p:spPr>
                <a:xfrm rot="19870798">
                  <a:off x="5654723" y="980365"/>
                  <a:ext cx="157079" cy="118073"/>
                </a:xfrm>
                <a:prstGeom prst="hexagon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C839260A-48DA-44E0-AA36-BB70FC6647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79437" y="992288"/>
                  <a:ext cx="56745" cy="26817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4EB30C23-03D9-4A07-97E5-D06CBF1889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0150" y="1012406"/>
                  <a:ext cx="0" cy="53989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6C2A9DB8-E26A-4B58-9724-AFE7AF15A94B}"/>
                    </a:ext>
                  </a:extLst>
                </p:cNvPr>
                <p:cNvCxnSpPr>
                  <a:cxnSpLocks/>
                  <a:endCxn id="294" idx="5"/>
                </p:cNvCxnSpPr>
                <p:nvPr/>
              </p:nvCxnSpPr>
              <p:spPr>
                <a:xfrm flipH="1">
                  <a:off x="5733325" y="899840"/>
                  <a:ext cx="5123" cy="72151"/>
                </a:xfrm>
                <a:prstGeom prst="line">
                  <a:avLst/>
                </a:prstGeom>
                <a:ln w="381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5A4A02C2-F580-43B6-A287-BE610D3F0A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736182" y="873746"/>
                  <a:ext cx="55665" cy="30913"/>
                </a:xfrm>
                <a:prstGeom prst="line">
                  <a:avLst/>
                </a:prstGeom>
                <a:ln w="381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E0DD30EF-7D83-4FD4-9CC2-825DC9011528}"/>
                    </a:ext>
                  </a:extLst>
                </p:cNvPr>
                <p:cNvCxnSpPr>
                  <a:cxnSpLocks/>
                  <a:endCxn id="294" idx="1"/>
                </p:cNvCxnSpPr>
                <p:nvPr/>
              </p:nvCxnSpPr>
              <p:spPr>
                <a:xfrm flipH="1" flipV="1">
                  <a:off x="5805113" y="1072989"/>
                  <a:ext cx="87649" cy="40767"/>
                </a:xfrm>
                <a:prstGeom prst="line">
                  <a:avLst/>
                </a:prstGeom>
                <a:ln w="381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0" name="TextBox 299">
                  <a:extLst>
                    <a:ext uri="{FF2B5EF4-FFF2-40B4-BE49-F238E27FC236}">
                      <a16:creationId xmlns:a16="http://schemas.microsoft.com/office/drawing/2014/main" id="{C639E757-0D91-4663-B211-A740882317A2}"/>
                    </a:ext>
                  </a:extLst>
                </p:cNvPr>
                <p:cNvSpPr txBox="1"/>
                <p:nvPr/>
              </p:nvSpPr>
              <p:spPr>
                <a:xfrm>
                  <a:off x="5732425" y="762213"/>
                  <a:ext cx="390529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accent2"/>
                      </a:solidFill>
                    </a:rPr>
                    <a:t>CH</a:t>
                  </a:r>
                  <a:r>
                    <a:rPr lang="en-US" sz="800" baseline="-25000" dirty="0">
                      <a:solidFill>
                        <a:schemeClr val="accent2"/>
                      </a:solidFill>
                    </a:rPr>
                    <a:t>3</a:t>
                  </a:r>
                </a:p>
              </p:txBody>
            </p:sp>
            <p:sp>
              <p:nvSpPr>
                <p:cNvPr id="301" name="TextBox 300">
                  <a:extLst>
                    <a:ext uri="{FF2B5EF4-FFF2-40B4-BE49-F238E27FC236}">
                      <a16:creationId xmlns:a16="http://schemas.microsoft.com/office/drawing/2014/main" id="{A6C7DD92-2E04-42EF-AE11-994FA9B577A1}"/>
                    </a:ext>
                  </a:extLst>
                </p:cNvPr>
                <p:cNvSpPr txBox="1"/>
                <p:nvPr/>
              </p:nvSpPr>
              <p:spPr>
                <a:xfrm>
                  <a:off x="5818513" y="1012406"/>
                  <a:ext cx="353585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accent2"/>
                      </a:solidFill>
                    </a:rPr>
                    <a:t>OH</a:t>
                  </a:r>
                  <a:endParaRPr lang="en-US" sz="800" baseline="-25000" dirty="0">
                    <a:solidFill>
                      <a:schemeClr val="accent2"/>
                    </a:solidFill>
                  </a:endParaRPr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F43DAE26-7C13-4F8B-8028-FA097D59B2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688557" y="1059620"/>
                  <a:ext cx="44648" cy="25511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211E7EB8-154F-4BF1-AAFD-902AE21C6069}"/>
                  </a:ext>
                </a:extLst>
              </p:cNvPr>
              <p:cNvGrpSpPr/>
              <p:nvPr/>
            </p:nvGrpSpPr>
            <p:grpSpPr>
              <a:xfrm>
                <a:off x="5103504" y="885431"/>
                <a:ext cx="309029" cy="241692"/>
                <a:chOff x="5714120" y="1025055"/>
                <a:chExt cx="677525" cy="619855"/>
              </a:xfrm>
              <a:solidFill>
                <a:schemeClr val="accent1"/>
              </a:solidFill>
            </p:grpSpPr>
            <p:pic>
              <p:nvPicPr>
                <p:cNvPr id="292" name="Graphic 291" descr="DNA">
                  <a:extLst>
                    <a:ext uri="{FF2B5EF4-FFF2-40B4-BE49-F238E27FC236}">
                      <a16:creationId xmlns:a16="http://schemas.microsoft.com/office/drawing/2014/main" id="{0286F0E4-B87D-4E27-B87E-89CF850A41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14120" y="1025055"/>
                  <a:ext cx="619855" cy="619855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293" name="Ink 292">
                      <a:extLst>
                        <a:ext uri="{FF2B5EF4-FFF2-40B4-BE49-F238E27FC236}">
                          <a16:creationId xmlns:a16="http://schemas.microsoft.com/office/drawing/2014/main" id="{79308FD1-E3AC-4A50-A18D-C0BCEDF33D5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86165" y="1116610"/>
                    <a:ext cx="105480" cy="442800"/>
                  </p14:xfrm>
                </p:contentPart>
              </mc:Choice>
              <mc:Fallback xmlns="">
                <p:pic>
                  <p:nvPicPr>
                    <p:cNvPr id="293" name="Ink 292">
                      <a:extLst>
                        <a:ext uri="{FF2B5EF4-FFF2-40B4-BE49-F238E27FC236}">
                          <a16:creationId xmlns:a16="http://schemas.microsoft.com/office/drawing/2014/main" id="{79308FD1-E3AC-4A50-A18D-C0BCEDF33D5A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6246807" y="1070485"/>
                      <a:ext cx="183409" cy="5341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527A7686-FD4A-45B7-8696-E50E4E7BD4E3}"/>
                  </a:ext>
                </a:extLst>
              </p:cNvPr>
              <p:cNvGrpSpPr/>
              <p:nvPr/>
            </p:nvGrpSpPr>
            <p:grpSpPr>
              <a:xfrm>
                <a:off x="6248238" y="767190"/>
                <a:ext cx="550562" cy="452363"/>
                <a:chOff x="5654723" y="775487"/>
                <a:chExt cx="550562" cy="452363"/>
              </a:xfrm>
            </p:grpSpPr>
            <p:sp>
              <p:nvSpPr>
                <p:cNvPr id="283" name="Hexagon 282">
                  <a:extLst>
                    <a:ext uri="{FF2B5EF4-FFF2-40B4-BE49-F238E27FC236}">
                      <a16:creationId xmlns:a16="http://schemas.microsoft.com/office/drawing/2014/main" id="{92370E8C-3540-4ABF-9C91-780129813037}"/>
                    </a:ext>
                  </a:extLst>
                </p:cNvPr>
                <p:cNvSpPr/>
                <p:nvPr/>
              </p:nvSpPr>
              <p:spPr>
                <a:xfrm rot="19870798">
                  <a:off x="5654723" y="980365"/>
                  <a:ext cx="157079" cy="118073"/>
                </a:xfrm>
                <a:prstGeom prst="hexagon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1E262AAB-DF95-4093-8DDF-CB5A68FF7C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79437" y="992288"/>
                  <a:ext cx="56745" cy="26817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054287CB-D173-4811-A4F1-23B814B790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0150" y="1012406"/>
                  <a:ext cx="0" cy="53989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E5CE23B9-DDE1-463B-8A10-E5FBEF521590}"/>
                    </a:ext>
                  </a:extLst>
                </p:cNvPr>
                <p:cNvCxnSpPr>
                  <a:cxnSpLocks/>
                  <a:endCxn id="283" idx="5"/>
                </p:cNvCxnSpPr>
                <p:nvPr/>
              </p:nvCxnSpPr>
              <p:spPr>
                <a:xfrm flipH="1">
                  <a:off x="5733325" y="899840"/>
                  <a:ext cx="5123" cy="72151"/>
                </a:xfrm>
                <a:prstGeom prst="line">
                  <a:avLst/>
                </a:prstGeom>
                <a:ln w="381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17665E16-CC59-4F28-8136-DEB1B6457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736182" y="873746"/>
                  <a:ext cx="55665" cy="30913"/>
                </a:xfrm>
                <a:prstGeom prst="line">
                  <a:avLst/>
                </a:prstGeom>
                <a:ln w="381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23BFCC85-488F-4786-92D8-A8AB111F38C7}"/>
                    </a:ext>
                  </a:extLst>
                </p:cNvPr>
                <p:cNvCxnSpPr>
                  <a:cxnSpLocks/>
                  <a:endCxn id="283" idx="1"/>
                </p:cNvCxnSpPr>
                <p:nvPr/>
              </p:nvCxnSpPr>
              <p:spPr>
                <a:xfrm flipH="1" flipV="1">
                  <a:off x="5805113" y="1072989"/>
                  <a:ext cx="87649" cy="40767"/>
                </a:xfrm>
                <a:prstGeom prst="line">
                  <a:avLst/>
                </a:prstGeom>
                <a:ln w="381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A479C4A6-43E3-47DC-9702-EB359E0D3129}"/>
                    </a:ext>
                  </a:extLst>
                </p:cNvPr>
                <p:cNvSpPr txBox="1"/>
                <p:nvPr/>
              </p:nvSpPr>
              <p:spPr>
                <a:xfrm>
                  <a:off x="5814756" y="775487"/>
                  <a:ext cx="390529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accent2"/>
                      </a:solidFill>
                    </a:rPr>
                    <a:t>CH</a:t>
                  </a:r>
                  <a:r>
                    <a:rPr lang="en-US" sz="800" baseline="-25000" dirty="0">
                      <a:solidFill>
                        <a:schemeClr val="accent2"/>
                      </a:solidFill>
                    </a:rPr>
                    <a:t>3</a:t>
                  </a:r>
                </a:p>
              </p:txBody>
            </p:sp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12E7DDCF-7107-4FB6-B72C-33883D9B5C71}"/>
                    </a:ext>
                  </a:extLst>
                </p:cNvPr>
                <p:cNvSpPr txBox="1"/>
                <p:nvPr/>
              </p:nvSpPr>
              <p:spPr>
                <a:xfrm>
                  <a:off x="5818513" y="1012406"/>
                  <a:ext cx="353585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accent2"/>
                      </a:solidFill>
                    </a:rPr>
                    <a:t>OH</a:t>
                  </a:r>
                  <a:endParaRPr lang="en-US" sz="800" baseline="-25000" dirty="0">
                    <a:solidFill>
                      <a:schemeClr val="accent2"/>
                    </a:solidFill>
                  </a:endParaRPr>
                </a:p>
              </p:txBody>
            </p: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D4F20249-5819-49C2-A582-7E08077B54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688557" y="1059620"/>
                  <a:ext cx="44648" cy="25511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551BD10B-289B-4403-9D2F-E55F32B980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23167" y="985920"/>
                <a:ext cx="134062" cy="2906"/>
              </a:xfrm>
              <a:prstGeom prst="line">
                <a:avLst/>
              </a:prstGeom>
              <a:solidFill>
                <a:schemeClr val="accent1"/>
              </a:solidFill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45879C1E-D319-4FC6-8BAE-ACADF713EEC8}"/>
                  </a:ext>
                </a:extLst>
              </p:cNvPr>
              <p:cNvGrpSpPr/>
              <p:nvPr/>
            </p:nvGrpSpPr>
            <p:grpSpPr>
              <a:xfrm>
                <a:off x="6695096" y="774783"/>
                <a:ext cx="566340" cy="428940"/>
                <a:chOff x="5654723" y="798910"/>
                <a:chExt cx="566340" cy="428940"/>
              </a:xfrm>
            </p:grpSpPr>
            <p:sp>
              <p:nvSpPr>
                <p:cNvPr id="274" name="Hexagon 273">
                  <a:extLst>
                    <a:ext uri="{FF2B5EF4-FFF2-40B4-BE49-F238E27FC236}">
                      <a16:creationId xmlns:a16="http://schemas.microsoft.com/office/drawing/2014/main" id="{07F40950-3612-42FC-8239-27F5F8A3918D}"/>
                    </a:ext>
                  </a:extLst>
                </p:cNvPr>
                <p:cNvSpPr/>
                <p:nvPr/>
              </p:nvSpPr>
              <p:spPr>
                <a:xfrm rot="19870798">
                  <a:off x="5654723" y="980365"/>
                  <a:ext cx="157079" cy="118073"/>
                </a:xfrm>
                <a:prstGeom prst="hexagon">
                  <a:avLst/>
                </a:prstGeom>
                <a:noFill/>
                <a:ln w="381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902BE093-C759-4A23-A630-E0F7C8212F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79437" y="992288"/>
                  <a:ext cx="56745" cy="26817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DD28A67C-A572-4881-8A69-72291E3039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0150" y="1012406"/>
                  <a:ext cx="0" cy="53989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872C3A69-A171-4D35-8D48-4070C56C22FF}"/>
                    </a:ext>
                  </a:extLst>
                </p:cNvPr>
                <p:cNvCxnSpPr>
                  <a:cxnSpLocks/>
                  <a:endCxn id="274" idx="5"/>
                </p:cNvCxnSpPr>
                <p:nvPr/>
              </p:nvCxnSpPr>
              <p:spPr>
                <a:xfrm flipH="1">
                  <a:off x="5733325" y="899840"/>
                  <a:ext cx="5123" cy="72151"/>
                </a:xfrm>
                <a:prstGeom prst="line">
                  <a:avLst/>
                </a:prstGeom>
                <a:ln w="381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90F9F95F-5040-4FDF-AB45-D9C8569C91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736182" y="873746"/>
                  <a:ext cx="55665" cy="30913"/>
                </a:xfrm>
                <a:prstGeom prst="line">
                  <a:avLst/>
                </a:prstGeom>
                <a:ln w="381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F8E189D8-938F-484D-BE3C-FB2A8EBA76D8}"/>
                    </a:ext>
                  </a:extLst>
                </p:cNvPr>
                <p:cNvCxnSpPr>
                  <a:cxnSpLocks/>
                  <a:endCxn id="274" idx="1"/>
                </p:cNvCxnSpPr>
                <p:nvPr/>
              </p:nvCxnSpPr>
              <p:spPr>
                <a:xfrm flipH="1" flipV="1">
                  <a:off x="5805113" y="1072989"/>
                  <a:ext cx="87649" cy="40767"/>
                </a:xfrm>
                <a:prstGeom prst="line">
                  <a:avLst/>
                </a:prstGeom>
                <a:ln w="3810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0" name="TextBox 279">
                  <a:extLst>
                    <a:ext uri="{FF2B5EF4-FFF2-40B4-BE49-F238E27FC236}">
                      <a16:creationId xmlns:a16="http://schemas.microsoft.com/office/drawing/2014/main" id="{DC0271A6-F0B2-439B-9040-3D6F6B9B37F5}"/>
                    </a:ext>
                  </a:extLst>
                </p:cNvPr>
                <p:cNvSpPr txBox="1"/>
                <p:nvPr/>
              </p:nvSpPr>
              <p:spPr>
                <a:xfrm>
                  <a:off x="5830534" y="798910"/>
                  <a:ext cx="390529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accent2"/>
                      </a:solidFill>
                    </a:rPr>
                    <a:t>CH</a:t>
                  </a:r>
                  <a:r>
                    <a:rPr lang="en-US" sz="800" baseline="-25000" dirty="0">
                      <a:solidFill>
                        <a:schemeClr val="accent2"/>
                      </a:solidFill>
                    </a:rPr>
                    <a:t>3</a:t>
                  </a:r>
                </a:p>
              </p:txBody>
            </p:sp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0A78E696-03A5-4307-A8EC-3E715E94D182}"/>
                    </a:ext>
                  </a:extLst>
                </p:cNvPr>
                <p:cNvSpPr txBox="1"/>
                <p:nvPr/>
              </p:nvSpPr>
              <p:spPr>
                <a:xfrm>
                  <a:off x="5818513" y="1012406"/>
                  <a:ext cx="353585" cy="21544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" dirty="0">
                      <a:solidFill>
                        <a:schemeClr val="accent2"/>
                      </a:solidFill>
                    </a:rPr>
                    <a:t>OH</a:t>
                  </a:r>
                  <a:endParaRPr lang="en-US" sz="800" baseline="-25000" dirty="0">
                    <a:solidFill>
                      <a:schemeClr val="accent2"/>
                    </a:solidFill>
                  </a:endParaRPr>
                </a:p>
              </p:txBody>
            </p: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DF86A9A1-DB9D-45CE-BA71-F3A3E59CFB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688557" y="1059620"/>
                  <a:ext cx="44648" cy="25511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0F96809E-F47D-4D27-A1F5-2C28E3ECDC81}"/>
                  </a:ext>
                </a:extLst>
              </p:cNvPr>
              <p:cNvGrpSpPr/>
              <p:nvPr/>
            </p:nvGrpSpPr>
            <p:grpSpPr>
              <a:xfrm>
                <a:off x="7263542" y="874132"/>
                <a:ext cx="309029" cy="241692"/>
                <a:chOff x="5714120" y="1025055"/>
                <a:chExt cx="677525" cy="619855"/>
              </a:xfrm>
              <a:solidFill>
                <a:schemeClr val="accent1"/>
              </a:solidFill>
            </p:grpSpPr>
            <p:pic>
              <p:nvPicPr>
                <p:cNvPr id="272" name="Graphic 271" descr="DNA">
                  <a:extLst>
                    <a:ext uri="{FF2B5EF4-FFF2-40B4-BE49-F238E27FC236}">
                      <a16:creationId xmlns:a16="http://schemas.microsoft.com/office/drawing/2014/main" id="{FF972711-7F20-452F-B907-FB36579A06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14120" y="1025055"/>
                  <a:ext cx="619855" cy="619855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23">
                  <p14:nvContentPartPr>
                    <p14:cNvPr id="273" name="Ink 272">
                      <a:extLst>
                        <a:ext uri="{FF2B5EF4-FFF2-40B4-BE49-F238E27FC236}">
                          <a16:creationId xmlns:a16="http://schemas.microsoft.com/office/drawing/2014/main" id="{300A1E78-004F-4E53-B151-369249066E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86165" y="1116610"/>
                    <a:ext cx="105480" cy="442800"/>
                  </p14:xfrm>
                </p:contentPart>
              </mc:Choice>
              <mc:Fallback xmlns="">
                <p:pic>
                  <p:nvPicPr>
                    <p:cNvPr id="273" name="Ink 272">
                      <a:extLst>
                        <a:ext uri="{FF2B5EF4-FFF2-40B4-BE49-F238E27FC236}">
                          <a16:creationId xmlns:a16="http://schemas.microsoft.com/office/drawing/2014/main" id="{300A1E78-004F-4E53-B151-369249066E03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6246807" y="1070485"/>
                      <a:ext cx="183409" cy="5341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25DD5D53-58AC-4E46-895F-F00D82B0BED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24519" y="992288"/>
                <a:ext cx="134062" cy="2906"/>
              </a:xfrm>
              <a:prstGeom prst="line">
                <a:avLst/>
              </a:prstGeom>
              <a:solidFill>
                <a:schemeClr val="accent1"/>
              </a:solidFill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659A0D-DE5C-469E-A7E1-72F9F0AAE30D}"/>
                  </a:ext>
                </a:extLst>
              </p:cNvPr>
              <p:cNvGrpSpPr/>
              <p:nvPr/>
            </p:nvGrpSpPr>
            <p:grpSpPr>
              <a:xfrm>
                <a:off x="7716182" y="869935"/>
                <a:ext cx="309029" cy="241692"/>
                <a:chOff x="5714120" y="1025055"/>
                <a:chExt cx="677525" cy="619855"/>
              </a:xfrm>
              <a:solidFill>
                <a:schemeClr val="accent1"/>
              </a:solidFill>
            </p:grpSpPr>
            <p:pic>
              <p:nvPicPr>
                <p:cNvPr id="270" name="Graphic 269" descr="DNA">
                  <a:extLst>
                    <a:ext uri="{FF2B5EF4-FFF2-40B4-BE49-F238E27FC236}">
                      <a16:creationId xmlns:a16="http://schemas.microsoft.com/office/drawing/2014/main" id="{A8779121-BE85-4B91-A402-88BD4DFB28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14120" y="1025055"/>
                  <a:ext cx="619855" cy="619855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271" name="Ink 270">
                      <a:extLst>
                        <a:ext uri="{FF2B5EF4-FFF2-40B4-BE49-F238E27FC236}">
                          <a16:creationId xmlns:a16="http://schemas.microsoft.com/office/drawing/2014/main" id="{8845E774-50F4-4B43-B454-08B274A887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86165" y="1116610"/>
                    <a:ext cx="105480" cy="442800"/>
                  </p14:xfrm>
                </p:contentPart>
              </mc:Choice>
              <mc:Fallback xmlns="">
                <p:pic>
                  <p:nvPicPr>
                    <p:cNvPr id="271" name="Ink 270">
                      <a:extLst>
                        <a:ext uri="{FF2B5EF4-FFF2-40B4-BE49-F238E27FC236}">
                          <a16:creationId xmlns:a16="http://schemas.microsoft.com/office/drawing/2014/main" id="{8845E774-50F4-4B43-B454-08B274A88744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6246807" y="1070485"/>
                      <a:ext cx="183409" cy="534128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cxnSp>
          <p:nvCxnSpPr>
            <p:cNvPr id="311" name="Elbow Connector 301">
              <a:extLst>
                <a:ext uri="{FF2B5EF4-FFF2-40B4-BE49-F238E27FC236}">
                  <a16:creationId xmlns:a16="http://schemas.microsoft.com/office/drawing/2014/main" id="{E3ADB5F7-DCFA-400C-8698-610ADEB09160}"/>
                </a:ext>
              </a:extLst>
            </p:cNvPr>
            <p:cNvCxnSpPr>
              <a:cxnSpLocks/>
              <a:stCxn id="182" idx="3"/>
              <a:endCxn id="97" idx="1"/>
            </p:cNvCxnSpPr>
            <p:nvPr/>
          </p:nvCxnSpPr>
          <p:spPr>
            <a:xfrm flipV="1">
              <a:off x="5025001" y="1683259"/>
              <a:ext cx="764566" cy="36651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Elbow Connector 301">
              <a:extLst>
                <a:ext uri="{FF2B5EF4-FFF2-40B4-BE49-F238E27FC236}">
                  <a16:creationId xmlns:a16="http://schemas.microsoft.com/office/drawing/2014/main" id="{F1D961C9-3E4D-4048-B90A-D59D9F407C45}"/>
                </a:ext>
              </a:extLst>
            </p:cNvPr>
            <p:cNvCxnSpPr>
              <a:cxnSpLocks/>
              <a:stCxn id="182" idx="3"/>
              <a:endCxn id="292" idx="1"/>
            </p:cNvCxnSpPr>
            <p:nvPr/>
          </p:nvCxnSpPr>
          <p:spPr>
            <a:xfrm>
              <a:off x="5025001" y="2049771"/>
              <a:ext cx="756694" cy="28428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Elbow Connector 301">
              <a:extLst>
                <a:ext uri="{FF2B5EF4-FFF2-40B4-BE49-F238E27FC236}">
                  <a16:creationId xmlns:a16="http://schemas.microsoft.com/office/drawing/2014/main" id="{2A66B08C-7E1D-4563-8C4C-D4F03BCE6E42}"/>
                </a:ext>
              </a:extLst>
            </p:cNvPr>
            <p:cNvCxnSpPr>
              <a:cxnSpLocks/>
              <a:stCxn id="86" idx="3"/>
              <a:endCxn id="180" idx="1"/>
            </p:cNvCxnSpPr>
            <p:nvPr/>
          </p:nvCxnSpPr>
          <p:spPr>
            <a:xfrm>
              <a:off x="8848985" y="1683203"/>
              <a:ext cx="587439" cy="29373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Elbow Connector 301">
              <a:extLst>
                <a:ext uri="{FF2B5EF4-FFF2-40B4-BE49-F238E27FC236}">
                  <a16:creationId xmlns:a16="http://schemas.microsoft.com/office/drawing/2014/main" id="{9829E54A-6B32-4203-9A05-2B25583FD2DC}"/>
                </a:ext>
              </a:extLst>
            </p:cNvPr>
            <p:cNvCxnSpPr>
              <a:cxnSpLocks/>
              <a:stCxn id="261" idx="3"/>
              <a:endCxn id="180" idx="1"/>
            </p:cNvCxnSpPr>
            <p:nvPr/>
          </p:nvCxnSpPr>
          <p:spPr>
            <a:xfrm flipV="1">
              <a:off x="8841113" y="1976937"/>
              <a:ext cx="595311" cy="35705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8A1945E-39B3-2C40-A5A2-0B80A0839637}"/>
              </a:ext>
            </a:extLst>
          </p:cNvPr>
          <p:cNvSpPr txBox="1"/>
          <p:nvPr/>
        </p:nvSpPr>
        <p:spPr>
          <a:xfrm>
            <a:off x="5202391" y="1637365"/>
            <a:ext cx="639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Little concordance in metabolites measured between cohorts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468E315-1D5D-964E-9D69-F43E9F78A608}"/>
              </a:ext>
            </a:extLst>
          </p:cNvPr>
          <p:cNvSpPr txBox="1"/>
          <p:nvPr/>
        </p:nvSpPr>
        <p:spPr>
          <a:xfrm>
            <a:off x="493183" y="4485734"/>
            <a:ext cx="11082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Little concordance in gene-gene, gene-metabolite, metabolite-metabolite pairs between both cohorts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B9F8DF6-D694-024D-9D98-4D6C6CA76BA2}"/>
              </a:ext>
            </a:extLst>
          </p:cNvPr>
          <p:cNvSpPr txBox="1"/>
          <p:nvPr/>
        </p:nvSpPr>
        <p:spPr>
          <a:xfrm>
            <a:off x="8174327" y="5760694"/>
            <a:ext cx="3254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Century Gothic" panose="020B0502020202020204" pitchFamily="34" charset="0"/>
              </a:rPr>
              <a:t>Collaboration with Drs. Kelly and Lasky-</a:t>
            </a:r>
            <a:r>
              <a:rPr lang="en-US" sz="1200" i="1" dirty="0" err="1">
                <a:latin typeface="Century Gothic" panose="020B0502020202020204" pitchFamily="34" charset="0"/>
              </a:rPr>
              <a:t>Su</a:t>
            </a:r>
            <a:endParaRPr lang="en-US" sz="1200" i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066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8250" y="166939"/>
            <a:ext cx="11205634" cy="671261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Century Gothic" panose="020B0502020202020204" pitchFamily="34" charset="0"/>
              </a:rPr>
              <a:t>Concordance between GACRS and CAMP</a:t>
            </a:r>
            <a:endParaRPr lang="en-US" sz="34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6D9BB9A2-5C29-485C-BA17-DBECBE1F3DF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08034" y="1536487"/>
          <a:ext cx="5846336" cy="3688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91126">
                  <a:extLst>
                    <a:ext uri="{9D8B030D-6E8A-4147-A177-3AD203B41FA5}">
                      <a16:colId xmlns:a16="http://schemas.microsoft.com/office/drawing/2014/main" val="1688426276"/>
                    </a:ext>
                  </a:extLst>
                </a:gridCol>
                <a:gridCol w="831769">
                  <a:extLst>
                    <a:ext uri="{9D8B030D-6E8A-4147-A177-3AD203B41FA5}">
                      <a16:colId xmlns:a16="http://schemas.microsoft.com/office/drawing/2014/main" val="1704111083"/>
                    </a:ext>
                  </a:extLst>
                </a:gridCol>
                <a:gridCol w="823441">
                  <a:extLst>
                    <a:ext uri="{9D8B030D-6E8A-4147-A177-3AD203B41FA5}">
                      <a16:colId xmlns:a16="http://schemas.microsoft.com/office/drawing/2014/main" val="139509376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US" sz="1400" b="1" dirty="0">
                          <a:latin typeface="Century Gothic" panose="020B0502020202020204" pitchFamily="34" charset="0"/>
                        </a:rPr>
                        <a:t>Pathway Name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400" b="1" dirty="0">
                          <a:latin typeface="Century Gothic" panose="020B0502020202020204" pitchFamily="34" charset="0"/>
                        </a:rPr>
                        <a:t>Enriched for IntLIM Analytes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16038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latin typeface="Century Gothic" panose="020B0502020202020204" pitchFamily="34" charset="0"/>
                        </a:rPr>
                        <a:t>GACRS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latin typeface="Century Gothic" panose="020B0502020202020204" pitchFamily="34" charset="0"/>
                        </a:rPr>
                        <a:t>CAMP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855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Century Gothic" panose="020B0502020202020204" pitchFamily="34" charset="0"/>
                        </a:rPr>
                        <a:t>Biosynthesis of unsaturated fatty acids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213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Century Gothic" panose="020B0502020202020204" pitchFamily="34" charset="0"/>
                        </a:rPr>
                        <a:t>Class A/1 (Rhodopsin-like receptors)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Century Gothic" panose="020B0502020202020204" pitchFamily="34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333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Century Gothic" panose="020B0502020202020204" pitchFamily="34" charset="0"/>
                        </a:rPr>
                        <a:t>Developmental Biology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2387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Century Gothic" panose="020B0502020202020204" pitchFamily="34" charset="0"/>
                        </a:rPr>
                        <a:t>PPARA activates gene expression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257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Century Gothic" panose="020B0502020202020204" pitchFamily="34" charset="0"/>
                        </a:rPr>
                        <a:t>Regulation of lipid metabolism by Peroxisome proliferator-activated receptor 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006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Century Gothic" panose="020B0502020202020204" pitchFamily="34" charset="0"/>
                        </a:rPr>
                        <a:t>Transcriptional regulation of white adipocyte differentiation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5469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Century Gothic" panose="020B0502020202020204" pitchFamily="34" charset="0"/>
                        </a:rPr>
                        <a:t>HDL Remodeling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416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i="1" dirty="0">
                          <a:latin typeface="Century Gothic" panose="020B0502020202020204" pitchFamily="34" charset="0"/>
                        </a:rPr>
                        <a:t>Plasma Lipoprotein Remodeling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526985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5B1B1CE-D97A-419B-833D-E7E00BB9F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0" t="5130" r="2121" b="2843"/>
          <a:stretch/>
        </p:blipFill>
        <p:spPr>
          <a:xfrm>
            <a:off x="7410451" y="1154327"/>
            <a:ext cx="2278063" cy="228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963A5C-35CF-46A0-B1C9-27F4F6F14166}"/>
              </a:ext>
            </a:extLst>
          </p:cNvPr>
          <p:cNvSpPr txBox="1"/>
          <p:nvPr/>
        </p:nvSpPr>
        <p:spPr>
          <a:xfrm>
            <a:off x="7410451" y="743559"/>
            <a:ext cx="415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PPARA Activates Gene Expression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91B037-0E51-4B37-A601-3E9F1C2288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5" t="4608" r="1986" b="3126"/>
          <a:stretch/>
        </p:blipFill>
        <p:spPr>
          <a:xfrm>
            <a:off x="7464426" y="3761909"/>
            <a:ext cx="2346324" cy="23525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C53360-D068-469D-B251-D5A62997C233}"/>
              </a:ext>
            </a:extLst>
          </p:cNvPr>
          <p:cNvSpPr txBox="1"/>
          <p:nvPr/>
        </p:nvSpPr>
        <p:spPr>
          <a:xfrm>
            <a:off x="7377980" y="3443989"/>
            <a:ext cx="415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Plasma Lipoprotein Remodeling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96DEA6-1C3F-4FFC-918B-47D474BEAC1A}"/>
              </a:ext>
            </a:extLst>
          </p:cNvPr>
          <p:cNvGrpSpPr/>
          <p:nvPr/>
        </p:nvGrpSpPr>
        <p:grpSpPr>
          <a:xfrm>
            <a:off x="9993464" y="1090794"/>
            <a:ext cx="1909405" cy="1995371"/>
            <a:chOff x="8991633" y="2495106"/>
            <a:chExt cx="2962913" cy="307265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FEDD92-AAD4-458A-BDEE-592B9B9B8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1633" y="2495106"/>
              <a:ext cx="2962913" cy="307265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A1D8FAA-DD3E-40DA-9484-02AC66FF4C50}"/>
                </a:ext>
              </a:extLst>
            </p:cNvPr>
            <p:cNvGrpSpPr/>
            <p:nvPr/>
          </p:nvGrpSpPr>
          <p:grpSpPr>
            <a:xfrm>
              <a:off x="9394370" y="3095591"/>
              <a:ext cx="168730" cy="1343277"/>
              <a:chOff x="9394370" y="3095591"/>
              <a:chExt cx="168730" cy="134327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5673084-014B-4EE0-A975-F5B90495B2CC}"/>
                  </a:ext>
                </a:extLst>
              </p:cNvPr>
              <p:cNvSpPr/>
              <p:nvPr/>
            </p:nvSpPr>
            <p:spPr>
              <a:xfrm>
                <a:off x="9394371" y="4267200"/>
                <a:ext cx="168729" cy="171668"/>
              </a:xfrm>
              <a:prstGeom prst="rect">
                <a:avLst/>
              </a:prstGeom>
              <a:solidFill>
                <a:srgbClr val="11633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DB2D2C5-C884-42A7-B2A0-CA594B4F5B00}"/>
                  </a:ext>
                </a:extLst>
              </p:cNvPr>
              <p:cNvSpPr/>
              <p:nvPr/>
            </p:nvSpPr>
            <p:spPr>
              <a:xfrm>
                <a:off x="9394370" y="3095591"/>
                <a:ext cx="168729" cy="171668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CEA73EF-11D1-4920-812C-03094A5DCCEE}"/>
                  </a:ext>
                </a:extLst>
              </p:cNvPr>
              <p:cNvSpPr/>
              <p:nvPr/>
            </p:nvSpPr>
            <p:spPr>
              <a:xfrm>
                <a:off x="9394371" y="3344254"/>
                <a:ext cx="168729" cy="171668"/>
              </a:xfrm>
              <a:prstGeom prst="ellipse">
                <a:avLst/>
              </a:prstGeom>
              <a:solidFill>
                <a:srgbClr val="11633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D015F51B-1B23-400E-9687-9A74BFA6516B}"/>
                  </a:ext>
                </a:extLst>
              </p:cNvPr>
              <p:cNvSpPr/>
              <p:nvPr/>
            </p:nvSpPr>
            <p:spPr>
              <a:xfrm>
                <a:off x="9394371" y="3615293"/>
                <a:ext cx="168729" cy="171668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4426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CB5366C-FB00-2D44-BB59-18DDDC5E9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27" y="-2865"/>
            <a:ext cx="11205634" cy="1131889"/>
          </a:xfrm>
        </p:spPr>
        <p:txBody>
          <a:bodyPr anchor="b">
            <a:normAutofit/>
          </a:bodyPr>
          <a:lstStyle/>
          <a:p>
            <a:pPr lvl="0"/>
            <a:r>
              <a:rPr lang="en-US" sz="3600" dirty="0" err="1">
                <a:latin typeface="Century Gothic" panose="020B0502020202020204" pitchFamily="34" charset="0"/>
              </a:rPr>
              <a:t>RaMP</a:t>
            </a:r>
            <a:r>
              <a:rPr lang="en-US" sz="3600" dirty="0">
                <a:latin typeface="Century Gothic" panose="020B0502020202020204" pitchFamily="34" charset="0"/>
              </a:rPr>
              <a:t> – Relational Database of Metabolomic Pathways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D48B30-4719-8445-B83E-5E0CB782E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14" y="1577438"/>
            <a:ext cx="3475446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ts val="2000"/>
              </a:spcBef>
              <a:buClr>
                <a:schemeClr val="accent1"/>
              </a:buClr>
              <a:buFont typeface="Wingdings 2" pitchFamily="2" charset="2"/>
              <a:buChar char=""/>
              <a:defRPr sz="2000"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51640B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ts val="600"/>
              </a:spcBef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ts val="600"/>
              </a:spcBef>
              <a:buClr>
                <a:srgbClr val="51640B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ts val="600"/>
              </a:spcBef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eaLnBrk="1" hangingPunct="1">
              <a:spcBef>
                <a:spcPct val="0"/>
              </a:spcBef>
              <a:buClrTx/>
              <a:buNone/>
            </a:pPr>
            <a:r>
              <a:rPr lang="en-US" altLang="en-US" sz="1700" dirty="0">
                <a:solidFill>
                  <a:schemeClr val="tx1"/>
                </a:solidFill>
              </a:rPr>
              <a:t>Up-to-date and  comprehensive biological and chemical annotations of genes, proteins, and metabolites from multiple 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77314D-8D51-3D4C-B6B8-D274C11D4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13" y="4642258"/>
            <a:ext cx="385376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ts val="2000"/>
              </a:spcBef>
              <a:buClr>
                <a:schemeClr val="accent1"/>
              </a:buClr>
              <a:buFont typeface="Wingdings 2" pitchFamily="2" charset="2"/>
              <a:buChar char=""/>
              <a:defRPr sz="2000"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51640B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ts val="600"/>
              </a:spcBef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ts val="600"/>
              </a:spcBef>
              <a:buClr>
                <a:srgbClr val="51640B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ts val="600"/>
              </a:spcBef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eaLnBrk="1" hangingPunct="1">
              <a:spcBef>
                <a:spcPct val="0"/>
              </a:spcBef>
              <a:buClrTx/>
              <a:buNone/>
            </a:pPr>
            <a:r>
              <a:rPr lang="en-US" altLang="en-US" sz="1700" dirty="0">
                <a:solidFill>
                  <a:schemeClr val="tx1"/>
                </a:solidFill>
              </a:rPr>
              <a:t>Basis for improving pathway analysis methods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5471BB-69B6-424E-8881-83379DBE6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14" y="3363338"/>
            <a:ext cx="3853769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ts val="2000"/>
              </a:spcBef>
              <a:buClr>
                <a:schemeClr val="accent1"/>
              </a:buClr>
              <a:buFont typeface="Wingdings 2" pitchFamily="2" charset="2"/>
              <a:buChar char=""/>
              <a:defRPr sz="2000"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51640B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ts val="600"/>
              </a:spcBef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ts val="600"/>
              </a:spcBef>
              <a:buClr>
                <a:srgbClr val="51640B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ts val="600"/>
              </a:spcBef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eaLnBrk="1" hangingPunct="1">
              <a:spcBef>
                <a:spcPct val="0"/>
              </a:spcBef>
              <a:buClrTx/>
              <a:buNone/>
            </a:pPr>
            <a:r>
              <a:rPr lang="en-US" altLang="en-US" sz="1700" dirty="0">
                <a:solidFill>
                  <a:schemeClr val="tx1"/>
                </a:solidFill>
              </a:rPr>
              <a:t>Open-source, stand-alone usable database that can be queried and incorporated with other analysis tools.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0BDE85-EE62-B641-AAAC-0B7DB9C3E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960" y="901360"/>
            <a:ext cx="4922735" cy="47609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2B6E2-9F22-504F-B876-7DB7572994AD}"/>
              </a:ext>
            </a:extLst>
          </p:cNvPr>
          <p:cNvSpPr/>
          <p:nvPr/>
        </p:nvSpPr>
        <p:spPr>
          <a:xfrm>
            <a:off x="151670" y="5633224"/>
            <a:ext cx="36984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dirty="0">
                <a:latin typeface="Century Gothic" panose="020B0502020202020204" pitchFamily="34" charset="0"/>
                <a:hlinkClick r:id="rId4"/>
              </a:rPr>
              <a:t>https://</a:t>
            </a:r>
            <a:r>
              <a:rPr lang="en-US" altLang="en-US" sz="1600" dirty="0" err="1">
                <a:latin typeface="Century Gothic" panose="020B0502020202020204" pitchFamily="34" charset="0"/>
                <a:hlinkClick r:id="rId4"/>
              </a:rPr>
              <a:t>github.com</a:t>
            </a:r>
            <a:r>
              <a:rPr lang="en-US" altLang="en-US" sz="1600" dirty="0">
                <a:latin typeface="Century Gothic" panose="020B0502020202020204" pitchFamily="34" charset="0"/>
                <a:hlinkClick r:id="rId4"/>
              </a:rPr>
              <a:t>/</a:t>
            </a:r>
            <a:r>
              <a:rPr lang="en-US" altLang="en-US" sz="1600" dirty="0" err="1">
                <a:latin typeface="Century Gothic" panose="020B0502020202020204" pitchFamily="34" charset="0"/>
                <a:hlinkClick r:id="rId4"/>
              </a:rPr>
              <a:t>ncats</a:t>
            </a:r>
            <a:r>
              <a:rPr lang="en-US" altLang="en-US" sz="1600" dirty="0">
                <a:latin typeface="Century Gothic" panose="020B0502020202020204" pitchFamily="34" charset="0"/>
                <a:hlinkClick r:id="rId4"/>
              </a:rPr>
              <a:t>/</a:t>
            </a:r>
            <a:r>
              <a:rPr lang="en-US" altLang="en-US" sz="1600" dirty="0" err="1">
                <a:latin typeface="Century Gothic" panose="020B0502020202020204" pitchFamily="34" charset="0"/>
                <a:hlinkClick r:id="rId4"/>
              </a:rPr>
              <a:t>RaMP</a:t>
            </a:r>
            <a:r>
              <a:rPr lang="en-US" altLang="en-US" sz="1600" dirty="0">
                <a:latin typeface="Century Gothic" panose="020B0502020202020204" pitchFamily="34" charset="0"/>
                <a:hlinkClick r:id="rId4"/>
              </a:rPr>
              <a:t>-DB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BED51-E3FE-7746-99D9-8B8C79048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6554" y="1153554"/>
            <a:ext cx="3475446" cy="4016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ts val="2000"/>
              </a:spcBef>
              <a:buClr>
                <a:schemeClr val="accent1"/>
              </a:buClr>
              <a:buFont typeface="Wingdings 2" pitchFamily="2" charset="2"/>
              <a:buChar char=""/>
              <a:defRPr sz="2000"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ts val="600"/>
              </a:spcBef>
              <a:buClr>
                <a:srgbClr val="51640B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ts val="600"/>
              </a:spcBef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ts val="600"/>
              </a:spcBef>
              <a:buClr>
                <a:srgbClr val="51640B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ts val="600"/>
              </a:spcBef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Wingdings 2" pitchFamily="2" charset="2"/>
              <a:buChar char=""/>
              <a:defRPr>
                <a:solidFill>
                  <a:srgbClr val="595959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eaLnBrk="1" hangingPunct="1">
              <a:spcBef>
                <a:spcPct val="0"/>
              </a:spcBef>
              <a:buClrTx/>
              <a:buNone/>
            </a:pPr>
            <a:r>
              <a:rPr lang="en-US" altLang="en-US" sz="1700" b="1" dirty="0">
                <a:solidFill>
                  <a:schemeClr val="tx1"/>
                </a:solidFill>
              </a:rPr>
              <a:t>Current Efforts</a:t>
            </a:r>
            <a:endParaRPr lang="en-US" altLang="en-US" sz="1700" dirty="0">
              <a:solidFill>
                <a:schemeClr val="tx1"/>
              </a:solidFill>
            </a:endParaRPr>
          </a:p>
          <a:p>
            <a:pPr marL="0" indent="0" eaLnBrk="1" hangingPunct="1">
              <a:spcBef>
                <a:spcPct val="0"/>
              </a:spcBef>
              <a:buClrTx/>
              <a:buNone/>
            </a:pPr>
            <a:endParaRPr lang="en-US" altLang="en-US" sz="1700" dirty="0">
              <a:solidFill>
                <a:schemeClr val="tx1"/>
              </a:solidFill>
            </a:endParaRPr>
          </a:p>
          <a:p>
            <a:pPr marL="0" indent="0" eaLnBrk="1" hangingPunct="1">
              <a:spcBef>
                <a:spcPct val="0"/>
              </a:spcBef>
              <a:buClrTx/>
              <a:buNone/>
            </a:pPr>
            <a:r>
              <a:rPr lang="en-US" altLang="en-US" sz="1700" dirty="0">
                <a:solidFill>
                  <a:schemeClr val="tx1"/>
                </a:solidFill>
              </a:rPr>
              <a:t>Semi-automated mapping of IDs with error capturing, supplemented by curation</a:t>
            </a:r>
          </a:p>
          <a:p>
            <a:pPr marL="0" indent="0" eaLnBrk="1" hangingPunct="1">
              <a:spcBef>
                <a:spcPct val="0"/>
              </a:spcBef>
              <a:buClrTx/>
              <a:buNone/>
            </a:pPr>
            <a:endParaRPr lang="en-US" altLang="en-US" sz="1700" dirty="0">
              <a:solidFill>
                <a:schemeClr val="tx1"/>
              </a:solidFill>
            </a:endParaRPr>
          </a:p>
          <a:p>
            <a:pPr marL="0" indent="0" eaLnBrk="1" hangingPunct="1">
              <a:spcBef>
                <a:spcPct val="0"/>
              </a:spcBef>
              <a:buClrTx/>
              <a:buNone/>
            </a:pPr>
            <a:r>
              <a:rPr lang="en-US" altLang="en-US" sz="1700" dirty="0">
                <a:solidFill>
                  <a:schemeClr val="tx1"/>
                </a:solidFill>
              </a:rPr>
              <a:t>Transparent curation process, with public database and app</a:t>
            </a:r>
          </a:p>
          <a:p>
            <a:pPr marL="0" indent="0" eaLnBrk="1" hangingPunct="1">
              <a:spcBef>
                <a:spcPct val="0"/>
              </a:spcBef>
              <a:buClrTx/>
              <a:buNone/>
            </a:pPr>
            <a:endParaRPr lang="en-US" altLang="en-US" sz="1700" dirty="0">
              <a:solidFill>
                <a:schemeClr val="tx1"/>
              </a:solidFill>
            </a:endParaRPr>
          </a:p>
          <a:p>
            <a:pPr marL="0" indent="0" eaLnBrk="1" hangingPunct="1">
              <a:spcBef>
                <a:spcPct val="0"/>
              </a:spcBef>
              <a:buClrTx/>
              <a:buNone/>
            </a:pPr>
            <a:r>
              <a:rPr lang="en-US" altLang="en-US" sz="1700" dirty="0">
                <a:solidFill>
                  <a:schemeClr val="tx1"/>
                </a:solidFill>
              </a:rPr>
              <a:t>~114K metabolites, 14K genes/enzymes, 55K pathways</a:t>
            </a:r>
          </a:p>
          <a:p>
            <a:pPr marL="0" indent="0" eaLnBrk="1" hangingPunct="1">
              <a:spcBef>
                <a:spcPct val="0"/>
              </a:spcBef>
              <a:buClrTx/>
              <a:buNone/>
            </a:pPr>
            <a:endParaRPr lang="en-US" altLang="en-US" sz="1700" dirty="0">
              <a:solidFill>
                <a:schemeClr val="tx1"/>
              </a:solidFill>
            </a:endParaRPr>
          </a:p>
          <a:p>
            <a:pPr marL="0" indent="0">
              <a:spcBef>
                <a:spcPct val="0"/>
              </a:spcBef>
              <a:buClrTx/>
              <a:buNone/>
            </a:pPr>
            <a:r>
              <a:rPr lang="en-US" altLang="en-US" sz="1700" dirty="0">
                <a:solidFill>
                  <a:schemeClr val="tx1"/>
                </a:solidFill>
              </a:rPr>
              <a:t>New interactive web app to perform queries and pathway analyses</a:t>
            </a:r>
          </a:p>
        </p:txBody>
      </p:sp>
    </p:spTree>
    <p:extLst>
      <p:ext uri="{BB962C8B-B14F-4D97-AF65-F5344CB8AC3E}">
        <p14:creationId xmlns:p14="http://schemas.microsoft.com/office/powerpoint/2010/main" val="4268573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CB5366C-FB00-2D44-BB59-18DDDC5E9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27" y="-2865"/>
            <a:ext cx="11205634" cy="1131889"/>
          </a:xfrm>
        </p:spPr>
        <p:txBody>
          <a:bodyPr anchor="b"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Stitcher – entity resolution</a:t>
            </a:r>
            <a:br>
              <a:rPr lang="en-US" sz="3600" dirty="0">
                <a:latin typeface="Century Gothic" panose="020B0502020202020204" pitchFamily="34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904317-9100-474A-A37C-E01DDBAFC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64" y="1557571"/>
            <a:ext cx="4840816" cy="44668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EA88FB-0694-054A-892B-ABCB3E2BB7F3}"/>
              </a:ext>
            </a:extLst>
          </p:cNvPr>
          <p:cNvSpPr txBox="1"/>
          <p:nvPr/>
        </p:nvSpPr>
        <p:spPr>
          <a:xfrm>
            <a:off x="384827" y="721778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Goal: To create a framework to support comprehensive data integration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F1AADA-4ECB-7541-926C-196CAD84AC85}"/>
              </a:ext>
            </a:extLst>
          </p:cNvPr>
          <p:cNvSpPr txBox="1"/>
          <p:nvPr/>
        </p:nvSpPr>
        <p:spPr>
          <a:xfrm>
            <a:off x="6070176" y="2007018"/>
            <a:ext cx="58521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Allows data from various sources to be ingested and “stitched” according to relationships between nodes (e.g. drugs, diseases, genes, proteins, etc.)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Current use cases: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neo4J serving Genetic and Rare Diseases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entury Gothic" panose="020B0502020202020204" pitchFamily="34" charset="0"/>
              </a:rPr>
              <a:t>InXight</a:t>
            </a:r>
            <a:r>
              <a:rPr lang="en-US" dirty="0">
                <a:latin typeface="Century Gothic" panose="020B0502020202020204" pitchFamily="34" charset="0"/>
              </a:rPr>
              <a:t> (e.g. Approved drugs)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entury Gothic" panose="020B0502020202020204" pitchFamily="34" charset="0"/>
              </a:rPr>
              <a:t>RaMP</a:t>
            </a:r>
            <a:r>
              <a:rPr lang="en-US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97114B-DA50-B54C-9A8C-CED35D7D3CCB}"/>
              </a:ext>
            </a:extLst>
          </p:cNvPr>
          <p:cNvSpPr txBox="1"/>
          <p:nvPr/>
        </p:nvSpPr>
        <p:spPr>
          <a:xfrm>
            <a:off x="5176604" y="1287722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Group Node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FBC8B3-5B0C-F947-9350-224085901C14}"/>
              </a:ext>
            </a:extLst>
          </p:cNvPr>
          <p:cNvCxnSpPr>
            <a:cxnSpLocks/>
          </p:cNvCxnSpPr>
          <p:nvPr/>
        </p:nvCxnSpPr>
        <p:spPr>
          <a:xfrm flipH="1">
            <a:off x="4805680" y="1657054"/>
            <a:ext cx="609600" cy="405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044C663-27F0-E843-9F26-9436E7C1B6C0}"/>
              </a:ext>
            </a:extLst>
          </p:cNvPr>
          <p:cNvSpPr txBox="1"/>
          <p:nvPr/>
        </p:nvSpPr>
        <p:spPr>
          <a:xfrm>
            <a:off x="203200" y="5655130"/>
            <a:ext cx="351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entury Gothic" panose="020B0502020202020204" pitchFamily="34" charset="0"/>
              </a:rPr>
              <a:t>Individual Source Data Nodes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05D014-A46F-834A-8495-951EA2003E55}"/>
              </a:ext>
            </a:extLst>
          </p:cNvPr>
          <p:cNvCxnSpPr>
            <a:cxnSpLocks/>
          </p:cNvCxnSpPr>
          <p:nvPr/>
        </p:nvCxnSpPr>
        <p:spPr>
          <a:xfrm flipV="1">
            <a:off x="574465" y="3718560"/>
            <a:ext cx="218015" cy="181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DF0C1A-7CE4-3E45-8F2D-C96EE8604362}"/>
              </a:ext>
            </a:extLst>
          </p:cNvPr>
          <p:cNvCxnSpPr>
            <a:cxnSpLocks/>
          </p:cNvCxnSpPr>
          <p:nvPr/>
        </p:nvCxnSpPr>
        <p:spPr>
          <a:xfrm flipV="1">
            <a:off x="683472" y="2814320"/>
            <a:ext cx="1937808" cy="2722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26E5D7-3B14-6148-81F6-2E2E4E45AB37}"/>
              </a:ext>
            </a:extLst>
          </p:cNvPr>
          <p:cNvCxnSpPr>
            <a:cxnSpLocks/>
          </p:cNvCxnSpPr>
          <p:nvPr/>
        </p:nvCxnSpPr>
        <p:spPr>
          <a:xfrm flipV="1">
            <a:off x="726568" y="4401076"/>
            <a:ext cx="2687192" cy="1195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ADC17E-0BFE-F143-9AC7-A5365A0E5E1D}"/>
              </a:ext>
            </a:extLst>
          </p:cNvPr>
          <p:cNvCxnSpPr>
            <a:cxnSpLocks/>
          </p:cNvCxnSpPr>
          <p:nvPr/>
        </p:nvCxnSpPr>
        <p:spPr>
          <a:xfrm flipV="1">
            <a:off x="792480" y="5392182"/>
            <a:ext cx="826188" cy="30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988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51741-C53F-6443-A9FA-C427987E1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238" y="371475"/>
            <a:ext cx="8913812" cy="9144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Basic R data structures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E0CCE-B301-224F-852E-12F7BB73369A}"/>
              </a:ext>
            </a:extLst>
          </p:cNvPr>
          <p:cNvSpPr txBox="1"/>
          <p:nvPr/>
        </p:nvSpPr>
        <p:spPr>
          <a:xfrm>
            <a:off x="795130" y="1425021"/>
            <a:ext cx="8233344" cy="4985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Element</a:t>
            </a:r>
            <a:r>
              <a:rPr lang="en-US" sz="2400" dirty="0"/>
              <a:t>: character, numeric (double or integer), logic</a:t>
            </a:r>
          </a:p>
          <a:p>
            <a:pPr lvl="2"/>
            <a:r>
              <a:rPr lang="en-US" sz="2000" dirty="0"/>
              <a:t>&gt; a &lt;- 3</a:t>
            </a:r>
          </a:p>
          <a:p>
            <a:pPr lvl="2"/>
            <a:r>
              <a:rPr lang="en-US" sz="2000" dirty="0"/>
              <a:t>&gt; a</a:t>
            </a:r>
          </a:p>
          <a:p>
            <a:pPr lvl="2"/>
            <a:r>
              <a:rPr lang="en-US" sz="2000" dirty="0"/>
              <a:t>[1] 3</a:t>
            </a:r>
          </a:p>
          <a:p>
            <a:pPr lvl="2"/>
            <a:endParaRPr lang="en-US" sz="2400" dirty="0"/>
          </a:p>
          <a:p>
            <a:r>
              <a:rPr lang="en-US" sz="2400" b="1" u="sng" dirty="0"/>
              <a:t>Vector</a:t>
            </a:r>
            <a:r>
              <a:rPr lang="en-US" sz="2400" dirty="0"/>
              <a:t>: contains elements of the same type</a:t>
            </a:r>
          </a:p>
          <a:p>
            <a:pPr lvl="2"/>
            <a:r>
              <a:rPr lang="en-US" sz="2000" dirty="0"/>
              <a:t>&gt; a &lt;- c(1,2,3)</a:t>
            </a:r>
          </a:p>
          <a:p>
            <a:pPr lvl="2"/>
            <a:r>
              <a:rPr lang="en-US" sz="2000" dirty="0"/>
              <a:t>&gt; a</a:t>
            </a:r>
          </a:p>
          <a:p>
            <a:pPr lvl="2"/>
            <a:r>
              <a:rPr lang="en-US" sz="2000" dirty="0"/>
              <a:t>[1] 1 2 3</a:t>
            </a:r>
          </a:p>
          <a:p>
            <a:pPr lvl="2"/>
            <a:r>
              <a:rPr lang="en-US" sz="2000" dirty="0"/>
              <a:t>&gt; a[1]</a:t>
            </a:r>
          </a:p>
          <a:p>
            <a:pPr lvl="2"/>
            <a:r>
              <a:rPr lang="en-US" sz="2000" dirty="0"/>
              <a:t>[1] 1</a:t>
            </a:r>
          </a:p>
          <a:p>
            <a:pPr lvl="2"/>
            <a:r>
              <a:rPr lang="en-US" sz="2000" dirty="0"/>
              <a:t>&gt; a[2]</a:t>
            </a:r>
          </a:p>
          <a:p>
            <a:pPr lvl="2"/>
            <a:r>
              <a:rPr lang="en-US" sz="2000" dirty="0"/>
              <a:t>[1] 2</a:t>
            </a:r>
          </a:p>
          <a:p>
            <a:pPr lvl="2"/>
            <a:r>
              <a:rPr lang="en-US" sz="2000" dirty="0"/>
              <a:t>&gt; </a:t>
            </a:r>
            <a:r>
              <a:rPr lang="en-US" sz="2000" dirty="0" err="1"/>
              <a:t>typeof</a:t>
            </a:r>
            <a:r>
              <a:rPr lang="en-US" sz="2000" dirty="0"/>
              <a:t>(a)</a:t>
            </a:r>
          </a:p>
          <a:p>
            <a:pPr lvl="2"/>
            <a:r>
              <a:rPr lang="en-US" sz="2000" dirty="0"/>
              <a:t>[1] "double"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15003-0671-7D41-BF2A-FC6522C3AE25}"/>
              </a:ext>
            </a:extLst>
          </p:cNvPr>
          <p:cNvSpPr txBox="1"/>
          <p:nvPr/>
        </p:nvSpPr>
        <p:spPr>
          <a:xfrm>
            <a:off x="5526157" y="3578087"/>
            <a:ext cx="43572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&gt; b=c("Metabolomics", "Rocks","!")</a:t>
            </a:r>
          </a:p>
          <a:p>
            <a:r>
              <a:rPr lang="en-US" sz="2000" dirty="0"/>
              <a:t>&gt; b[3]</a:t>
            </a:r>
          </a:p>
          <a:p>
            <a:r>
              <a:rPr lang="en-US" sz="2000" dirty="0"/>
              <a:t>[1] "!"</a:t>
            </a:r>
          </a:p>
          <a:p>
            <a:r>
              <a:rPr lang="en-US" sz="2000" dirty="0"/>
              <a:t>&gt; </a:t>
            </a:r>
            <a:r>
              <a:rPr lang="en-US" sz="2000" dirty="0" err="1"/>
              <a:t>typeof</a:t>
            </a:r>
            <a:r>
              <a:rPr lang="en-US" sz="2000" dirty="0"/>
              <a:t>(b)</a:t>
            </a:r>
          </a:p>
          <a:p>
            <a:r>
              <a:rPr lang="en-US" sz="2000" dirty="0"/>
              <a:t>[1] "character"</a:t>
            </a:r>
          </a:p>
        </p:txBody>
      </p:sp>
    </p:spTree>
    <p:extLst>
      <p:ext uri="{BB962C8B-B14F-4D97-AF65-F5344CB8AC3E}">
        <p14:creationId xmlns:p14="http://schemas.microsoft.com/office/powerpoint/2010/main" val="1138873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43CA93BB-3520-C744-9781-3194C5BAC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27" y="-67454"/>
            <a:ext cx="11205634" cy="1131889"/>
          </a:xfrm>
        </p:spPr>
        <p:txBody>
          <a:bodyPr anchor="b">
            <a:normAutofit/>
          </a:bodyPr>
          <a:lstStyle/>
          <a:p>
            <a:r>
              <a:rPr lang="en-US" sz="35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Layered Chemical Identifier (</a:t>
            </a:r>
            <a:r>
              <a:rPr lang="en-US" sz="3500" b="1" dirty="0" err="1">
                <a:latin typeface="Century Gothic" panose="020B0502020202020204" pitchFamily="34" charset="0"/>
                <a:ea typeface="Arial" charset="0"/>
                <a:cs typeface="Arial" charset="0"/>
              </a:rPr>
              <a:t>LyChI</a:t>
            </a:r>
            <a:r>
              <a:rPr lang="en-US" sz="35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)</a:t>
            </a:r>
            <a:br>
              <a:rPr lang="en-US" sz="3500" b="1" dirty="0">
                <a:latin typeface="Century Gothic" panose="020B0502020202020204" pitchFamily="34" charset="0"/>
                <a:ea typeface="Arial" charset="0"/>
                <a:cs typeface="Arial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9CBC3E9-FBC3-BF49-B8E1-F3BEC94E5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826" y="912036"/>
            <a:ext cx="11807173" cy="1797694"/>
          </a:xfrm>
        </p:spPr>
        <p:txBody>
          <a:bodyPr>
            <a:no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Goal: Map chemical structures at different resolutions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Chemical structure standard (identifier) that represents the structure of a compound in 4 layers of hash codes</a:t>
            </a:r>
          </a:p>
          <a:p>
            <a:pPr marL="457200" lvl="1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Layer 1 = Topology of structure (carbon skeleton)</a:t>
            </a:r>
          </a:p>
          <a:p>
            <a:pPr marL="457200" lvl="1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Layer 2 = Topology + atom labels (tautomer insensitive)</a:t>
            </a:r>
          </a:p>
          <a:p>
            <a:pPr marL="457200" lvl="1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Layer 3 = Topology + atom labels + bond order (stereo insensitive)</a:t>
            </a:r>
          </a:p>
          <a:p>
            <a:pPr marL="457200" lvl="1" indent="0">
              <a:buNone/>
            </a:pPr>
            <a:r>
              <a:rPr lang="en-US" sz="1600" dirty="0">
                <a:latin typeface="Century Gothic" panose="020B0502020202020204" pitchFamily="34" charset="0"/>
              </a:rPr>
              <a:t>Layer 4 = Full structural resolution</a:t>
            </a:r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1A923EF-CDB0-C04D-A438-DDFAB92E8461}"/>
              </a:ext>
            </a:extLst>
          </p:cNvPr>
          <p:cNvSpPr txBox="1">
            <a:spLocks/>
          </p:cNvSpPr>
          <p:nvPr/>
        </p:nvSpPr>
        <p:spPr>
          <a:xfrm>
            <a:off x="394501" y="3335396"/>
            <a:ext cx="6442695" cy="2818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44546A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4546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4546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4546A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44546A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Century Gothic" panose="020B0502020202020204" pitchFamily="34" charset="0"/>
              </a:rPr>
              <a:t>Use Cases: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600" dirty="0">
                <a:latin typeface="Century Gothic" panose="020B0502020202020204" pitchFamily="34" charset="0"/>
              </a:rPr>
              <a:t>Indexing large chemical libraries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600" dirty="0">
                <a:latin typeface="Century Gothic" panose="020B0502020202020204" pitchFamily="34" charset="0"/>
              </a:rPr>
              <a:t>Curating bioactivity data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1600" dirty="0">
                <a:latin typeface="Century Gothic" panose="020B0502020202020204" pitchFamily="34" charset="0"/>
              </a:rPr>
              <a:t>Hierarchical grouping of chemical structures (</a:t>
            </a:r>
            <a:r>
              <a:rPr lang="en-US" sz="1600" dirty="0" err="1">
                <a:latin typeface="Century Gothic" panose="020B0502020202020204" pitchFamily="34" charset="0"/>
              </a:rPr>
              <a:t>RaMP</a:t>
            </a:r>
            <a:r>
              <a:rPr lang="en-US" sz="1600" dirty="0">
                <a:latin typeface="Century Gothic" panose="020B0502020202020204" pitchFamily="34" charset="0"/>
              </a:rPr>
              <a:t>, G-SRS, Stitcher, </a:t>
            </a:r>
            <a:r>
              <a:rPr lang="en-US" sz="1600" dirty="0" err="1">
                <a:latin typeface="Century Gothic" panose="020B0502020202020204" pitchFamily="34" charset="0"/>
              </a:rPr>
              <a:t>ProbeDB</a:t>
            </a:r>
            <a:r>
              <a:rPr lang="en-US" sz="1600" dirty="0">
                <a:latin typeface="Century Gothic" panose="020B0502020202020204" pitchFamily="34" charset="0"/>
              </a:rPr>
              <a:t>, COMA, etc.)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400" dirty="0">
              <a:latin typeface="Century Gothic" panose="020B0502020202020204" pitchFamily="34" charset="0"/>
            </a:endParaRPr>
          </a:p>
          <a:p>
            <a:r>
              <a:rPr lang="en-US" sz="2000" dirty="0" err="1">
                <a:latin typeface="Century Gothic" panose="020B0502020202020204" pitchFamily="34" charset="0"/>
              </a:rPr>
              <a:t>LyChI</a:t>
            </a:r>
            <a:r>
              <a:rPr lang="en-US" sz="2000" dirty="0">
                <a:latin typeface="Century Gothic" panose="020B0502020202020204" pitchFamily="34" charset="0"/>
              </a:rPr>
              <a:t> is generated in 2 steps:</a:t>
            </a:r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en-US" sz="1600" dirty="0">
                <a:latin typeface="Century Gothic" panose="020B0502020202020204" pitchFamily="34" charset="0"/>
              </a:rPr>
              <a:t>Chemical structure standardization</a:t>
            </a:r>
          </a:p>
          <a:p>
            <a:pPr marL="800100" lvl="1" indent="-342900">
              <a:buFont typeface="Arial" panose="020B0604020202020204" pitchFamily="34" charset="0"/>
              <a:buAutoNum type="arabicPeriod"/>
            </a:pPr>
            <a:r>
              <a:rPr lang="en-US" sz="1600" dirty="0">
                <a:latin typeface="Century Gothic" panose="020B0502020202020204" pitchFamily="34" charset="0"/>
              </a:rPr>
              <a:t>Hash code generation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A702D7-881A-E641-B785-16CC4BF340D7}"/>
              </a:ext>
            </a:extLst>
          </p:cNvPr>
          <p:cNvSpPr/>
          <p:nvPr/>
        </p:nvSpPr>
        <p:spPr>
          <a:xfrm>
            <a:off x="7623996" y="3963605"/>
            <a:ext cx="38166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77EC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https://github.com/ncats/lychi</a:t>
            </a:r>
            <a:endParaRPr lang="en-US" sz="2400" b="1" dirty="0">
              <a:solidFill>
                <a:srgbClr val="177E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823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-67454"/>
            <a:ext cx="11205634" cy="1131889"/>
          </a:xfrm>
        </p:spPr>
        <p:txBody>
          <a:bodyPr anchor="b">
            <a:normAutofit fontScale="90000"/>
          </a:bodyPr>
          <a:lstStyle/>
          <a:p>
            <a:r>
              <a:rPr lang="en-US" sz="35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Using </a:t>
            </a:r>
            <a:r>
              <a:rPr lang="en-US" sz="3900" b="1" dirty="0" err="1">
                <a:latin typeface="Century Gothic" panose="020B0502020202020204" pitchFamily="34" charset="0"/>
                <a:ea typeface="Arial" charset="0"/>
                <a:cs typeface="Arial" charset="0"/>
              </a:rPr>
              <a:t>RaMP</a:t>
            </a:r>
            <a:r>
              <a:rPr lang="en-US" sz="3500" dirty="0">
                <a:latin typeface="Century Gothic" panose="020B0502020202020204" pitchFamily="34" charset="0"/>
                <a:ea typeface="Arial" charset="0"/>
                <a:cs typeface="Arial" charset="0"/>
              </a:rPr>
              <a:t>: </a:t>
            </a:r>
            <a:r>
              <a:rPr lang="en-US" sz="35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improved pathway enrichment analysis</a:t>
            </a:r>
            <a:br>
              <a:rPr lang="en-US" sz="3500" b="1" dirty="0">
                <a:latin typeface="Century Gothic" panose="020B0502020202020204" pitchFamily="34" charset="0"/>
                <a:ea typeface="Arial" charset="0"/>
                <a:cs typeface="Arial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A15FF0-D3E2-2E45-B2A1-ECA3DD8A0BA4}"/>
              </a:ext>
            </a:extLst>
          </p:cNvPr>
          <p:cNvSpPr/>
          <p:nvPr/>
        </p:nvSpPr>
        <p:spPr>
          <a:xfrm>
            <a:off x="1162595" y="1861868"/>
            <a:ext cx="705394" cy="344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8CAF1B-24A5-2D4F-85B6-48187083DF79}"/>
              </a:ext>
            </a:extLst>
          </p:cNvPr>
          <p:cNvSpPr/>
          <p:nvPr/>
        </p:nvSpPr>
        <p:spPr>
          <a:xfrm>
            <a:off x="809898" y="3750807"/>
            <a:ext cx="705394" cy="344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CBAF93-1DFA-0442-AA99-40166A709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27" y="1812385"/>
            <a:ext cx="4993711" cy="402901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B4F82A7-8C04-9643-95DC-2020D0CD228D}"/>
              </a:ext>
            </a:extLst>
          </p:cNvPr>
          <p:cNvSpPr/>
          <p:nvPr/>
        </p:nvSpPr>
        <p:spPr>
          <a:xfrm>
            <a:off x="6546953" y="2957418"/>
            <a:ext cx="4183422" cy="2883984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B36BC4-68C6-E540-9476-7F395666C87E}"/>
              </a:ext>
            </a:extLst>
          </p:cNvPr>
          <p:cNvSpPr/>
          <p:nvPr/>
        </p:nvSpPr>
        <p:spPr>
          <a:xfrm>
            <a:off x="6546953" y="944274"/>
            <a:ext cx="4183422" cy="2005479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42204478-84E5-DD44-B3A5-15146F702B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348413"/>
              </p:ext>
            </p:extLst>
          </p:nvPr>
        </p:nvGraphicFramePr>
        <p:xfrm>
          <a:off x="6801797" y="1383268"/>
          <a:ext cx="3420140" cy="151384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512612">
                  <a:extLst>
                    <a:ext uri="{9D8B030D-6E8A-4147-A177-3AD203B41FA5}">
                      <a16:colId xmlns:a16="http://schemas.microsoft.com/office/drawing/2014/main" val="3139931596"/>
                    </a:ext>
                  </a:extLst>
                </a:gridCol>
                <a:gridCol w="953764">
                  <a:extLst>
                    <a:ext uri="{9D8B030D-6E8A-4147-A177-3AD203B41FA5}">
                      <a16:colId xmlns:a16="http://schemas.microsoft.com/office/drawing/2014/main" val="857972856"/>
                    </a:ext>
                  </a:extLst>
                </a:gridCol>
                <a:gridCol w="953764">
                  <a:extLst>
                    <a:ext uri="{9D8B030D-6E8A-4147-A177-3AD203B41FA5}">
                      <a16:colId xmlns:a16="http://schemas.microsoft.com/office/drawing/2014/main" val="2969565579"/>
                    </a:ext>
                  </a:extLst>
                </a:gridCol>
              </a:tblGrid>
              <a:tr h="1892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test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MedianFP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MaxFP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75288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FELLA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108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479682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Fishers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974384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Fishers_KEGGbg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271367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MS10_Fish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0882225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MS10_KEGGbg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496210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MSEA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211189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NetGSA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1035381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083295B-34B6-1B46-8631-A47A3F25B5A7}"/>
              </a:ext>
            </a:extLst>
          </p:cNvPr>
          <p:cNvSpPr txBox="1"/>
          <p:nvPr/>
        </p:nvSpPr>
        <p:spPr>
          <a:xfrm>
            <a:off x="6747192" y="978039"/>
            <a:ext cx="380901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False positives in random/null data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472A7D-F4BF-D841-B66E-104EC45E697D}"/>
              </a:ext>
            </a:extLst>
          </p:cNvPr>
          <p:cNvSpPr txBox="1"/>
          <p:nvPr/>
        </p:nvSpPr>
        <p:spPr>
          <a:xfrm>
            <a:off x="6760915" y="2997174"/>
            <a:ext cx="3877489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Ability to retrieve True positives in data subsets</a:t>
            </a:r>
          </a:p>
        </p:txBody>
      </p:sp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91FC4212-DFFF-3546-B9A6-C4AACDEF40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320"/>
          <a:stretch/>
        </p:blipFill>
        <p:spPr>
          <a:xfrm>
            <a:off x="6760915" y="3581949"/>
            <a:ext cx="3695313" cy="213478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AD67E0C-C5D3-FC49-9736-7C16CB3A0731}"/>
              </a:ext>
            </a:extLst>
          </p:cNvPr>
          <p:cNvSpPr txBox="1"/>
          <p:nvPr/>
        </p:nvSpPr>
        <p:spPr>
          <a:xfrm>
            <a:off x="384827" y="818994"/>
            <a:ext cx="59879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latin typeface="Century Gothic" panose="020B0502020202020204" pitchFamily="34" charset="0"/>
              </a:rPr>
              <a:t>Goal</a:t>
            </a:r>
            <a:r>
              <a:rPr lang="en-US" sz="1700" dirty="0">
                <a:latin typeface="Century Gothic" panose="020B0502020202020204" pitchFamily="34" charset="0"/>
              </a:rPr>
              <a:t>: To evaluate the effect of database source use and pathway coverage on pathway enrichment </a:t>
            </a:r>
          </a:p>
        </p:txBody>
      </p:sp>
    </p:spTree>
    <p:extLst>
      <p:ext uri="{BB962C8B-B14F-4D97-AF65-F5344CB8AC3E}">
        <p14:creationId xmlns:p14="http://schemas.microsoft.com/office/powerpoint/2010/main" val="121742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CB5366C-FB00-2D44-BB59-18DDDC5E9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27" y="-2865"/>
            <a:ext cx="11205634" cy="1131889"/>
          </a:xfrm>
        </p:spPr>
        <p:txBody>
          <a:bodyPr anchor="b"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Informatics Challenges in Inferring meaning</a:t>
            </a:r>
            <a:br>
              <a:rPr lang="en-US" sz="3600" dirty="0">
                <a:latin typeface="Century Gothic" panose="020B0502020202020204" pitchFamily="34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pic>
        <p:nvPicPr>
          <p:cNvPr id="1026" name="Picture 2" descr="Dependency">
            <a:extLst>
              <a:ext uri="{FF2B5EF4-FFF2-40B4-BE49-F238E27FC236}">
                <a16:creationId xmlns:a16="http://schemas.microsoft.com/office/drawing/2014/main" id="{20C3D725-580E-D544-BE85-29CB409B4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898" y="1402080"/>
            <a:ext cx="3352657" cy="425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2FE43E-898B-5449-B4B6-6065E9829CEE}"/>
              </a:ext>
            </a:extLst>
          </p:cNvPr>
          <p:cNvSpPr txBox="1"/>
          <p:nvPr/>
        </p:nvSpPr>
        <p:spPr>
          <a:xfrm>
            <a:off x="5178515" y="2032000"/>
            <a:ext cx="67696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Maintenance of resources and software/tools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Stitching together resources is not trivial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Agreements on standardization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Siloed fields of studies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There are lots of different options!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0E4892-B547-AD4E-AD45-498CB6DCBA48}"/>
              </a:ext>
            </a:extLst>
          </p:cNvPr>
          <p:cNvSpPr txBox="1"/>
          <p:nvPr/>
        </p:nvSpPr>
        <p:spPr>
          <a:xfrm>
            <a:off x="1310640" y="56896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XKCD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367F78-6674-3545-B05D-1EF96E371477}"/>
              </a:ext>
            </a:extLst>
          </p:cNvPr>
          <p:cNvSpPr txBox="1"/>
          <p:nvPr/>
        </p:nvSpPr>
        <p:spPr>
          <a:xfrm>
            <a:off x="5838474" y="5608408"/>
            <a:ext cx="6109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Knowles, Mateen, Yehudi. Nat Comp Science March 2021</a:t>
            </a:r>
          </a:p>
        </p:txBody>
      </p:sp>
    </p:spTree>
    <p:extLst>
      <p:ext uri="{BB962C8B-B14F-4D97-AF65-F5344CB8AC3E}">
        <p14:creationId xmlns:p14="http://schemas.microsoft.com/office/powerpoint/2010/main" val="2877215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1">
            <a:extLst>
              <a:ext uri="{FF2B5EF4-FFF2-40B4-BE49-F238E27FC236}">
                <a16:creationId xmlns:a16="http://schemas.microsoft.com/office/drawing/2014/main" id="{8CB5366C-FB00-2D44-BB59-18DDDC5E9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27" y="-2865"/>
            <a:ext cx="11205634" cy="1131889"/>
          </a:xfrm>
        </p:spPr>
        <p:txBody>
          <a:bodyPr anchor="b"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Informatics Core at NCATS</a:t>
            </a:r>
            <a:br>
              <a:rPr lang="en-US" sz="3600" dirty="0">
                <a:latin typeface="Century Gothic" panose="020B0502020202020204" pitchFamily="34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DE1548-73DC-AA4D-82AC-B3CB7FBD077E}"/>
              </a:ext>
            </a:extLst>
          </p:cNvPr>
          <p:cNvSpPr txBox="1"/>
          <p:nvPr/>
        </p:nvSpPr>
        <p:spPr>
          <a:xfrm>
            <a:off x="395844" y="1397966"/>
            <a:ext cx="400343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652F6C"/>
                </a:solidFill>
                <a:latin typeface="Century Gothic" panose="020B0502020202020204" pitchFamily="34" charset="0"/>
                <a:sym typeface="Wingdings" pitchFamily="2" charset="2"/>
              </a:rPr>
              <a:t>We are a very diverse group </a:t>
            </a:r>
            <a:r>
              <a:rPr lang="en-US" sz="2200">
                <a:solidFill>
                  <a:srgbClr val="652F6C"/>
                </a:solidFill>
                <a:latin typeface="Century Gothic" panose="020B0502020202020204" pitchFamily="34" charset="0"/>
                <a:sym typeface="Wingdings" pitchFamily="2" charset="2"/>
              </a:rPr>
              <a:t>of 34 </a:t>
            </a:r>
            <a:r>
              <a:rPr lang="en-US" sz="2200" dirty="0">
                <a:solidFill>
                  <a:srgbClr val="652F6C"/>
                </a:solidFill>
                <a:latin typeface="Century Gothic" panose="020B0502020202020204" pitchFamily="34" charset="0"/>
                <a:sym typeface="Wingdings" pitchFamily="2" charset="2"/>
              </a:rPr>
              <a:t>experts in bioinformatics, cheminformatics, clinical informatics, software developers, UI/UX researchers, data scientists, and project managers.</a:t>
            </a:r>
          </a:p>
          <a:p>
            <a:endParaRPr lang="en-US" sz="2200" dirty="0">
              <a:solidFill>
                <a:srgbClr val="652F6C"/>
              </a:solidFill>
              <a:latin typeface="Century Gothic" panose="020B0502020202020204" pitchFamily="34" charset="0"/>
              <a:sym typeface="Wingdings" pitchFamily="2" charset="2"/>
            </a:endParaRPr>
          </a:p>
          <a:p>
            <a:r>
              <a:rPr lang="en-US" sz="2200" dirty="0">
                <a:solidFill>
                  <a:srgbClr val="652F6C"/>
                </a:solidFill>
                <a:latin typeface="Century Gothic" panose="020B0502020202020204" pitchFamily="34" charset="0"/>
                <a:sym typeface="Wingdings" pitchFamily="2" charset="2"/>
              </a:rPr>
              <a:t>We collaborate with Informaticians and non-Informaticians across DPI, NCATS, NIH, and beyond.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2358DCC-718E-8B4B-8CF8-44FF24C06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009" y="1015683"/>
            <a:ext cx="6435512" cy="482663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6841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6B7C2B7-A108-5147-9009-62920271C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27" y="-470224"/>
            <a:ext cx="11205634" cy="1131889"/>
          </a:xfrm>
        </p:spPr>
        <p:txBody>
          <a:bodyPr anchor="b">
            <a:normAutofit/>
          </a:bodyPr>
          <a:lstStyle/>
          <a:p>
            <a:r>
              <a:rPr lang="en-US" sz="35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It’s All About Collaborative/Team 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F6435A-FD14-7948-99ED-6E60B9888B19}"/>
              </a:ext>
            </a:extLst>
          </p:cNvPr>
          <p:cNvSpPr txBox="1"/>
          <p:nvPr/>
        </p:nvSpPr>
        <p:spPr>
          <a:xfrm>
            <a:off x="2906485" y="736849"/>
            <a:ext cx="44413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600" b="1" i="1" dirty="0">
                <a:latin typeface="Century Gothic" panose="020B0502020202020204" pitchFamily="34" charset="0"/>
              </a:rPr>
              <a:t>Ohio State University</a:t>
            </a:r>
            <a:endParaRPr lang="en-US" altLang="en-US" sz="1600" dirty="0">
              <a:latin typeface="Century Gothic" panose="020B0502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Century Gothic" panose="020B0502020202020204" pitchFamily="34" charset="0"/>
              </a:rPr>
              <a:t>Haley Chatelaine</a:t>
            </a: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Century Gothic" panose="020B0502020202020204" pitchFamily="34" charset="0"/>
              </a:rPr>
              <a:t>Emmanuel </a:t>
            </a:r>
            <a:r>
              <a:rPr lang="en-US" altLang="en-US" sz="1600" dirty="0" err="1">
                <a:latin typeface="Century Gothic" panose="020B0502020202020204" pitchFamily="34" charset="0"/>
              </a:rPr>
              <a:t>Hatzakis</a:t>
            </a:r>
            <a:endParaRPr lang="en-US" altLang="en-US" sz="1600" dirty="0">
              <a:latin typeface="Century Gothic" panose="020B0502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Century Gothic" panose="020B0502020202020204" pitchFamily="34" charset="0"/>
              </a:rPr>
              <a:t>Garrett </a:t>
            </a:r>
            <a:r>
              <a:rPr lang="en-US" altLang="en-US" sz="1600" dirty="0" err="1">
                <a:latin typeface="Century Gothic" panose="020B0502020202020204" pitchFamily="34" charset="0"/>
              </a:rPr>
              <a:t>Kinnebrew</a:t>
            </a:r>
            <a:endParaRPr lang="en-US" altLang="en-US" sz="1600" dirty="0">
              <a:latin typeface="Century Gothic" panose="020B0502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Century Gothic" panose="020B0502020202020204" pitchFamily="34" charset="0"/>
              </a:rPr>
              <a:t>Rachel </a:t>
            </a:r>
            <a:r>
              <a:rPr lang="en-US" altLang="en-US" sz="1600" dirty="0" err="1">
                <a:latin typeface="Century Gothic" panose="020B0502020202020204" pitchFamily="34" charset="0"/>
              </a:rPr>
              <a:t>Kopec</a:t>
            </a:r>
            <a:endParaRPr lang="en-US" altLang="en-US" sz="1600" dirty="0">
              <a:latin typeface="Century Gothic" panose="020B0502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Century Gothic" panose="020B0502020202020204" pitchFamily="34" charset="0"/>
              </a:rPr>
              <a:t>Cynthia Ramazani (BRD4-ISU)</a:t>
            </a: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Century Gothic" panose="020B0502020202020204" pitchFamily="34" charset="0"/>
              </a:rPr>
              <a:t>Jalal Siddiqui</a:t>
            </a: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Century Gothic" panose="020B0502020202020204" pitchFamily="34" charset="0"/>
              </a:rPr>
              <a:t>Kevin Ying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Century Gothic" panose="020B0502020202020204" pitchFamily="34" charset="0"/>
            </a:endParaRPr>
          </a:p>
          <a:p>
            <a:pPr>
              <a:spcBef>
                <a:spcPct val="0"/>
              </a:spcBef>
            </a:pPr>
            <a:endParaRPr lang="en-US" altLang="en-US" sz="1600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38EC24-C360-6946-9B3A-B2EC881E935B}"/>
              </a:ext>
            </a:extLst>
          </p:cNvPr>
          <p:cNvSpPr txBox="1"/>
          <p:nvPr/>
        </p:nvSpPr>
        <p:spPr>
          <a:xfrm>
            <a:off x="82205" y="749423"/>
            <a:ext cx="291136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600" b="1" i="1" dirty="0">
                <a:latin typeface="Century Gothic" panose="020B0502020202020204" pitchFamily="34" charset="0"/>
              </a:rPr>
              <a:t>NCATS/NIH</a:t>
            </a:r>
            <a:endParaRPr lang="en-US" altLang="en-US" sz="1600" dirty="0">
              <a:latin typeface="Century Gothic" panose="020B0502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Century Gothic" panose="020B0502020202020204" pitchFamily="34" charset="0"/>
              </a:rPr>
              <a:t>Informatics and ITRB Teams</a:t>
            </a: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Century Gothic" panose="020B0502020202020204" pitchFamily="34" charset="0"/>
              </a:rPr>
              <a:t>John Braisted</a:t>
            </a: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Century Gothic" panose="020B0502020202020204" pitchFamily="34" charset="0"/>
              </a:rPr>
              <a:t>Christine </a:t>
            </a:r>
            <a:r>
              <a:rPr lang="en-US" altLang="en-US" sz="1600" dirty="0" err="1">
                <a:latin typeface="Century Gothic" panose="020B0502020202020204" pitchFamily="34" charset="0"/>
              </a:rPr>
              <a:t>Colvis</a:t>
            </a:r>
            <a:endParaRPr lang="en-US" altLang="en-US" sz="1600" dirty="0">
              <a:latin typeface="Century Gothic" panose="020B0502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 err="1">
                <a:latin typeface="Century Gothic" panose="020B0502020202020204" pitchFamily="34" charset="0"/>
              </a:rPr>
              <a:t>Poorva</a:t>
            </a:r>
            <a:r>
              <a:rPr lang="en-US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en-US" sz="1600" dirty="0" err="1">
                <a:latin typeface="Century Gothic" panose="020B0502020202020204" pitchFamily="34" charset="0"/>
              </a:rPr>
              <a:t>Dharkar</a:t>
            </a:r>
            <a:endParaRPr lang="en-US" altLang="en-US" sz="1600" dirty="0">
              <a:latin typeface="Century Gothic" panose="020B0502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Century Gothic" panose="020B0502020202020204" pitchFamily="34" charset="0"/>
              </a:rPr>
              <a:t>Tara Eicher</a:t>
            </a: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Century Gothic" panose="020B0502020202020204" pitchFamily="34" charset="0"/>
              </a:rPr>
              <a:t>Danny </a:t>
            </a:r>
            <a:r>
              <a:rPr lang="en-US" altLang="en-US" sz="1600" dirty="0" err="1">
                <a:latin typeface="Century Gothic" panose="020B0502020202020204" pitchFamily="34" charset="0"/>
              </a:rPr>
              <a:t>Katzel</a:t>
            </a:r>
            <a:endParaRPr lang="en-US" altLang="en-US" sz="1600" dirty="0">
              <a:latin typeface="Century Gothic" panose="020B0502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Century Gothic" panose="020B0502020202020204" pitchFamily="34" charset="0"/>
              </a:rPr>
              <a:t>Sam Michael</a:t>
            </a: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Century Gothic" panose="020B0502020202020204" pitchFamily="34" charset="0"/>
              </a:rPr>
              <a:t>Tim </a:t>
            </a:r>
            <a:r>
              <a:rPr lang="en-US" altLang="en-US" sz="1600" dirty="0" err="1">
                <a:latin typeface="Century Gothic" panose="020B0502020202020204" pitchFamily="34" charset="0"/>
              </a:rPr>
              <a:t>Mierzwa</a:t>
            </a:r>
            <a:endParaRPr lang="en-US" altLang="en-US" sz="1600" dirty="0">
              <a:latin typeface="Century Gothic" panose="020B0502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Century Gothic" panose="020B0502020202020204" pitchFamily="34" charset="0"/>
              </a:rPr>
              <a:t>Jorge </a:t>
            </a:r>
            <a:r>
              <a:rPr lang="en-US" altLang="en-US" sz="1600" dirty="0" err="1">
                <a:latin typeface="Century Gothic" panose="020B0502020202020204" pitchFamily="34" charset="0"/>
              </a:rPr>
              <a:t>Neyra</a:t>
            </a:r>
            <a:endParaRPr lang="en-US" altLang="en-US" sz="1600" dirty="0">
              <a:latin typeface="Century Gothic" panose="020B0502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 err="1">
                <a:latin typeface="Century Gothic" panose="020B0502020202020204" pitchFamily="34" charset="0"/>
              </a:rPr>
              <a:t>Trung</a:t>
            </a:r>
            <a:r>
              <a:rPr lang="en-US" altLang="en-US" sz="1600" dirty="0">
                <a:latin typeface="Century Gothic" panose="020B0502020202020204" pitchFamily="34" charset="0"/>
              </a:rPr>
              <a:t> Nguyen</a:t>
            </a: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Century Gothic" panose="020B0502020202020204" pitchFamily="34" charset="0"/>
              </a:rPr>
              <a:t>Andy </a:t>
            </a:r>
            <a:r>
              <a:rPr lang="en-US" altLang="en-US" sz="1600" dirty="0" err="1">
                <a:latin typeface="Century Gothic" panose="020B0502020202020204" pitchFamily="34" charset="0"/>
              </a:rPr>
              <a:t>Patt</a:t>
            </a:r>
            <a:r>
              <a:rPr lang="en-US" altLang="en-US" sz="1600" dirty="0">
                <a:latin typeface="Century Gothic" panose="020B0502020202020204" pitchFamily="34" charset="0"/>
              </a:rPr>
              <a:t> </a:t>
            </a:r>
            <a:r>
              <a:rPr lang="en-US" altLang="en-US" sz="16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(Poster 250)</a:t>
            </a:r>
            <a:r>
              <a:rPr lang="en-US" altLang="en-US" sz="1600" dirty="0">
                <a:solidFill>
                  <a:schemeClr val="accent2"/>
                </a:solidFill>
                <a:latin typeface="Century Gothic" panose="020B0502020202020204" pitchFamily="34" charset="0"/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Century Gothic" panose="020B0502020202020204" pitchFamily="34" charset="0"/>
              </a:rPr>
              <a:t>Kyle Spencer</a:t>
            </a: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Century Gothic" panose="020B0502020202020204" pitchFamily="34" charset="0"/>
              </a:rPr>
              <a:t>Noel </a:t>
            </a:r>
            <a:r>
              <a:rPr lang="en-US" altLang="en-US" sz="1600" dirty="0" err="1">
                <a:latin typeface="Century Gothic" panose="020B0502020202020204" pitchFamily="34" charset="0"/>
              </a:rPr>
              <a:t>Southall</a:t>
            </a:r>
            <a:endParaRPr lang="en-US" altLang="en-US" sz="1600" dirty="0">
              <a:latin typeface="Century Gothic" panose="020B0502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Century Gothic" panose="020B0502020202020204" pitchFamily="34" charset="0"/>
              </a:rPr>
              <a:t>Sarah </a:t>
            </a:r>
            <a:r>
              <a:rPr lang="en-US" altLang="en-US" sz="1600" dirty="0" err="1">
                <a:latin typeface="Century Gothic" panose="020B0502020202020204" pitchFamily="34" charset="0"/>
              </a:rPr>
              <a:t>Stemann</a:t>
            </a:r>
            <a:endParaRPr lang="en-US" altLang="en-US" sz="1600" dirty="0">
              <a:latin typeface="Century Gothic" panose="020B0502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Century Gothic" panose="020B0502020202020204" pitchFamily="34" charset="0"/>
              </a:rPr>
              <a:t>Amit </a:t>
            </a:r>
            <a:r>
              <a:rPr lang="en-US" altLang="en-US" sz="1600" dirty="0" err="1">
                <a:latin typeface="Century Gothic" panose="020B0502020202020204" pitchFamily="34" charset="0"/>
              </a:rPr>
              <a:t>Viraktamath</a:t>
            </a:r>
            <a:endParaRPr lang="en-US" altLang="en-US" sz="1600" dirty="0">
              <a:latin typeface="Century Gothic" panose="020B0502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 err="1">
                <a:latin typeface="Century Gothic" panose="020B0502020202020204" pitchFamily="34" charset="0"/>
              </a:rPr>
              <a:t>Ke</a:t>
            </a:r>
            <a:r>
              <a:rPr lang="en-US" altLang="en-US" sz="1600" dirty="0">
                <a:latin typeface="Century Gothic" panose="020B0502020202020204" pitchFamily="34" charset="0"/>
              </a:rPr>
              <a:t> Wang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Century Gothic" panose="020B0502020202020204" pitchFamily="34" charset="0"/>
            </a:endParaRPr>
          </a:p>
          <a:p>
            <a:r>
              <a:rPr lang="en-US" altLang="en-US" sz="1600" b="1" i="1" dirty="0"/>
              <a:t>Funding Sources</a:t>
            </a:r>
            <a:endParaRPr lang="en-US" altLang="en-US" sz="1600" b="1" dirty="0"/>
          </a:p>
          <a:p>
            <a:r>
              <a:rPr lang="en-US" altLang="en-US" sz="1600" dirty="0"/>
              <a:t>NCATS Intramural Program</a:t>
            </a:r>
          </a:p>
          <a:p>
            <a:pPr>
              <a:spcBef>
                <a:spcPct val="0"/>
              </a:spcBef>
            </a:pPr>
            <a:endParaRPr lang="en-US" altLang="en-US" sz="1600" dirty="0">
              <a:latin typeface="Century Gothic" panose="020B0502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99264B-5EDB-5F44-952C-BA36181D1293}"/>
              </a:ext>
            </a:extLst>
          </p:cNvPr>
          <p:cNvSpPr txBox="1"/>
          <p:nvPr/>
        </p:nvSpPr>
        <p:spPr>
          <a:xfrm>
            <a:off x="2885371" y="2994390"/>
            <a:ext cx="44413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1600" b="1" i="1" dirty="0">
                <a:latin typeface="Century Gothic" panose="020B0502020202020204" pitchFamily="34" charset="0"/>
              </a:rPr>
              <a:t>Brigham and Women's Hospital and Harvard Medical School</a:t>
            </a:r>
            <a:endParaRPr lang="en-US" altLang="en-US" sz="1600" dirty="0">
              <a:latin typeface="Century Gothic" panose="020B0502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 err="1">
                <a:latin typeface="Century Gothic" panose="020B0502020202020204" pitchFamily="34" charset="0"/>
              </a:rPr>
              <a:t>Su</a:t>
            </a:r>
            <a:r>
              <a:rPr lang="en-US" altLang="en-US" sz="1600" dirty="0">
                <a:latin typeface="Century Gothic" panose="020B0502020202020204" pitchFamily="34" charset="0"/>
              </a:rPr>
              <a:t> Chu</a:t>
            </a:r>
          </a:p>
          <a:p>
            <a:pPr>
              <a:spcBef>
                <a:spcPct val="0"/>
              </a:spcBef>
            </a:pPr>
            <a:r>
              <a:rPr lang="en-US" altLang="en-US" sz="1600" dirty="0" err="1">
                <a:latin typeface="Century Gothic" panose="020B0502020202020204" pitchFamily="34" charset="0"/>
              </a:rPr>
              <a:t>Mengna</a:t>
            </a:r>
            <a:r>
              <a:rPr lang="en-US" altLang="en-US" sz="1600" dirty="0">
                <a:latin typeface="Century Gothic" panose="020B0502020202020204" pitchFamily="34" charset="0"/>
              </a:rPr>
              <a:t> Huang</a:t>
            </a: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Century Gothic" panose="020B0502020202020204" pitchFamily="34" charset="0"/>
              </a:rPr>
              <a:t>Rachel Kelly </a:t>
            </a: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Century Gothic" panose="020B0502020202020204" pitchFamily="34" charset="0"/>
              </a:rPr>
              <a:t>Jessica Lasky-</a:t>
            </a:r>
            <a:r>
              <a:rPr lang="en-US" altLang="en-US" sz="1600" dirty="0" err="1">
                <a:latin typeface="Century Gothic" panose="020B0502020202020204" pitchFamily="34" charset="0"/>
              </a:rPr>
              <a:t>Su</a:t>
            </a:r>
            <a:endParaRPr lang="en-US" altLang="en-US" sz="1600" dirty="0">
              <a:latin typeface="Century Gothic" panose="020B050202020202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1600" dirty="0">
                <a:latin typeface="Century Gothic" panose="020B0502020202020204" pitchFamily="34" charset="0"/>
              </a:rPr>
              <a:t>Kevin Mendez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9A3750-12AD-EB4D-A9BD-6DB12514247A}"/>
              </a:ext>
            </a:extLst>
          </p:cNvPr>
          <p:cNvSpPr txBox="1"/>
          <p:nvPr/>
        </p:nvSpPr>
        <p:spPr>
          <a:xfrm>
            <a:off x="4402275" y="4970727"/>
            <a:ext cx="71978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D5A98"/>
                </a:solidFill>
                <a:latin typeface="Century Gothic" panose="020B0502020202020204" pitchFamily="34" charset="0"/>
                <a:hlinkClick r:id="rId3"/>
              </a:rPr>
              <a:t>https://ncats.nih.gov/preclinical/core/informatics/about</a:t>
            </a:r>
            <a:endParaRPr lang="en-US" sz="2000" b="1" dirty="0">
              <a:solidFill>
                <a:srgbClr val="3D5A98"/>
              </a:solidFill>
              <a:latin typeface="Century Gothic" panose="020B0502020202020204" pitchFamily="34" charset="0"/>
            </a:endParaRPr>
          </a:p>
          <a:p>
            <a:endParaRPr lang="en-US" sz="2000" b="1" dirty="0">
              <a:solidFill>
                <a:srgbClr val="3D5A98"/>
              </a:solidFill>
              <a:latin typeface="Century Gothic" panose="020B0502020202020204" pitchFamily="34" charset="0"/>
            </a:endParaRPr>
          </a:p>
          <a:p>
            <a:r>
              <a:rPr lang="en-US" sz="2000" b="1" dirty="0">
                <a:solidFill>
                  <a:srgbClr val="3D5A98"/>
                </a:solidFill>
                <a:latin typeface="Century Gothic" panose="020B0502020202020204" pitchFamily="34" charset="0"/>
              </a:rPr>
              <a:t>We’re hiring post-docs!!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C3D78C-4DA2-CD44-AAD9-72B61FF05CE2}"/>
              </a:ext>
            </a:extLst>
          </p:cNvPr>
          <p:cNvSpPr txBox="1"/>
          <p:nvPr/>
        </p:nvSpPr>
        <p:spPr>
          <a:xfrm>
            <a:off x="76085" y="5724500"/>
            <a:ext cx="3701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prstClr val="black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NIH Graduate Partnerships Program</a:t>
            </a:r>
            <a:endParaRPr lang="en-US" sz="1600" b="1" i="1" dirty="0">
              <a:latin typeface="Century Gothic" panose="020B0502020202020204" pitchFamily="34" charset="0"/>
            </a:endParaRPr>
          </a:p>
          <a:p>
            <a:endParaRPr lang="en-US" sz="1600" dirty="0"/>
          </a:p>
        </p:txBody>
      </p:sp>
      <p:pic>
        <p:nvPicPr>
          <p:cNvPr id="9220" name="Picture 4" descr="xkcd: Chat Systems">
            <a:extLst>
              <a:ext uri="{FF2B5EF4-FFF2-40B4-BE49-F238E27FC236}">
                <a16:creationId xmlns:a16="http://schemas.microsoft.com/office/drawing/2014/main" id="{F7B45088-E651-6E4F-AE53-450743430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601" y="1228932"/>
            <a:ext cx="4261827" cy="308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2DD571-9E8B-7A42-82E6-102DF472C290}"/>
              </a:ext>
            </a:extLst>
          </p:cNvPr>
          <p:cNvSpPr txBox="1"/>
          <p:nvPr/>
        </p:nvSpPr>
        <p:spPr>
          <a:xfrm>
            <a:off x="10590561" y="444094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Gothic" panose="020B0502020202020204" pitchFamily="34" charset="0"/>
              </a:rPr>
              <a:t>XKCD</a:t>
            </a:r>
          </a:p>
        </p:txBody>
      </p:sp>
    </p:spTree>
    <p:extLst>
      <p:ext uri="{BB962C8B-B14F-4D97-AF65-F5344CB8AC3E}">
        <p14:creationId xmlns:p14="http://schemas.microsoft.com/office/powerpoint/2010/main" val="995017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16B7C2B7-A108-5147-9009-62920271C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27" y="-470224"/>
            <a:ext cx="11205634" cy="1131889"/>
          </a:xfrm>
        </p:spPr>
        <p:txBody>
          <a:bodyPr anchor="b">
            <a:normAutofit/>
          </a:bodyPr>
          <a:lstStyle/>
          <a:p>
            <a:r>
              <a:rPr lang="en-US" sz="35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It’s All About Collaborative/Team 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9A3750-12AD-EB4D-A9BD-6DB12514247A}"/>
              </a:ext>
            </a:extLst>
          </p:cNvPr>
          <p:cNvSpPr txBox="1"/>
          <p:nvPr/>
        </p:nvSpPr>
        <p:spPr>
          <a:xfrm>
            <a:off x="1269090" y="5541197"/>
            <a:ext cx="8605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3D5A98"/>
                </a:solidFill>
                <a:latin typeface="Century Gothic" panose="020B0502020202020204" pitchFamily="34" charset="0"/>
              </a:rPr>
              <a:t>https://</a:t>
            </a:r>
            <a:r>
              <a:rPr lang="en-US" sz="2400" b="1" dirty="0" err="1">
                <a:solidFill>
                  <a:srgbClr val="3D5A98"/>
                </a:solidFill>
                <a:latin typeface="Century Gothic" panose="020B0502020202020204" pitchFamily="34" charset="0"/>
              </a:rPr>
              <a:t>ncats.nih.gov</a:t>
            </a:r>
            <a:r>
              <a:rPr lang="en-US" sz="2400" b="1" dirty="0">
                <a:solidFill>
                  <a:srgbClr val="3D5A98"/>
                </a:solidFill>
                <a:latin typeface="Century Gothic" panose="020B0502020202020204" pitchFamily="34" charset="0"/>
              </a:rPr>
              <a:t>/preclinical/core/informatics/about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701B9D-3B93-1E4E-8247-1D74EE638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855138"/>
            <a:ext cx="9636760" cy="4283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198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-67454"/>
            <a:ext cx="11205634" cy="1131889"/>
          </a:xfrm>
        </p:spPr>
        <p:txBody>
          <a:bodyPr anchor="b">
            <a:noAutofit/>
          </a:bodyPr>
          <a:lstStyle/>
          <a:p>
            <a:r>
              <a:rPr lang="en-US" sz="35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Illuminating the Druggable Genome (NIH Common Fund)</a:t>
            </a:r>
          </a:p>
        </p:txBody>
      </p:sp>
      <p:sp>
        <p:nvSpPr>
          <p:cNvPr id="140" name="Google Shape;112;p25">
            <a:extLst>
              <a:ext uri="{FF2B5EF4-FFF2-40B4-BE49-F238E27FC236}">
                <a16:creationId xmlns:a16="http://schemas.microsoft.com/office/drawing/2014/main" id="{51791D6E-4B9D-674F-9A0A-6BFB9B9A64B0}"/>
              </a:ext>
            </a:extLst>
          </p:cNvPr>
          <p:cNvSpPr txBox="1"/>
          <p:nvPr/>
        </p:nvSpPr>
        <p:spPr>
          <a:xfrm>
            <a:off x="384826" y="1119291"/>
            <a:ext cx="11648677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entury Gothic" panose="020B0502020202020204" pitchFamily="34" charset="0"/>
                <a:ea typeface="Raleway"/>
                <a:cs typeface="Raleway"/>
                <a:sym typeface="Raleway"/>
              </a:rPr>
              <a:t>Goal</a:t>
            </a:r>
            <a:r>
              <a:rPr lang="en" dirty="0">
                <a:latin typeface="Century Gothic" panose="020B0502020202020204" pitchFamily="34" charset="0"/>
                <a:ea typeface="Raleway"/>
                <a:cs typeface="Raleway"/>
                <a:sym typeface="Raleway"/>
              </a:rPr>
              <a:t>: to improve our understanding of the properties and functions of proteins that are currently unannotated and understudied. </a:t>
            </a:r>
            <a:endParaRPr dirty="0">
              <a:latin typeface="Century Gothic" panose="020B0502020202020204" pitchFamily="34" charset="0"/>
              <a:ea typeface="Raleway"/>
              <a:cs typeface="Raleway"/>
              <a:sym typeface="Raleway"/>
            </a:endParaRPr>
          </a:p>
        </p:txBody>
      </p:sp>
      <p:grpSp>
        <p:nvGrpSpPr>
          <p:cNvPr id="141" name="Google Shape;114;p25">
            <a:extLst>
              <a:ext uri="{FF2B5EF4-FFF2-40B4-BE49-F238E27FC236}">
                <a16:creationId xmlns:a16="http://schemas.microsoft.com/office/drawing/2014/main" id="{BD8303E2-67BA-0D41-9ECD-67546ECA3C81}"/>
              </a:ext>
            </a:extLst>
          </p:cNvPr>
          <p:cNvGrpSpPr/>
          <p:nvPr/>
        </p:nvGrpSpPr>
        <p:grpSpPr>
          <a:xfrm>
            <a:off x="300765" y="2065217"/>
            <a:ext cx="6291756" cy="3638064"/>
            <a:chOff x="-64676" y="1406842"/>
            <a:chExt cx="5265202" cy="3280863"/>
          </a:xfrm>
        </p:grpSpPr>
        <p:sp>
          <p:nvSpPr>
            <p:cNvPr id="142" name="Google Shape;115;p25">
              <a:extLst>
                <a:ext uri="{FF2B5EF4-FFF2-40B4-BE49-F238E27FC236}">
                  <a16:creationId xmlns:a16="http://schemas.microsoft.com/office/drawing/2014/main" id="{CBDDA8F5-6A51-394F-97BD-CDFF7A000C60}"/>
                </a:ext>
              </a:extLst>
            </p:cNvPr>
            <p:cNvSpPr/>
            <p:nvPr/>
          </p:nvSpPr>
          <p:spPr>
            <a:xfrm>
              <a:off x="4175" y="1406850"/>
              <a:ext cx="4572000" cy="3250200"/>
            </a:xfrm>
            <a:prstGeom prst="rect">
              <a:avLst/>
            </a:prstGeom>
            <a:noFill/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entury Gothic" panose="020B0502020202020204" pitchFamily="34" charset="0"/>
              </a:endParaRPr>
            </a:p>
          </p:txBody>
        </p:sp>
        <p:sp>
          <p:nvSpPr>
            <p:cNvPr id="143" name="Google Shape;116;p25">
              <a:extLst>
                <a:ext uri="{FF2B5EF4-FFF2-40B4-BE49-F238E27FC236}">
                  <a16:creationId xmlns:a16="http://schemas.microsoft.com/office/drawing/2014/main" id="{EE475998-3F2A-D845-B73F-756AB02A2118}"/>
                </a:ext>
              </a:extLst>
            </p:cNvPr>
            <p:cNvSpPr txBox="1"/>
            <p:nvPr/>
          </p:nvSpPr>
          <p:spPr>
            <a:xfrm>
              <a:off x="4175" y="1406850"/>
              <a:ext cx="4572000" cy="416310"/>
            </a:xfrm>
            <a:prstGeom prst="rect">
              <a:avLst/>
            </a:prstGeom>
            <a:noFill/>
            <a:ln w="9525" cap="flat" cmpd="sng">
              <a:solidFill>
                <a:srgbClr val="1F49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Century Gothic" panose="020B0502020202020204" pitchFamily="34" charset="0"/>
                  <a:ea typeface="Raleway"/>
                  <a:cs typeface="Raleway"/>
                  <a:sym typeface="Raleway"/>
                </a:rPr>
                <a:t> </a:t>
              </a:r>
              <a:endParaRPr sz="1800" b="1" dirty="0">
                <a:latin typeface="Century Gothic" panose="020B0502020202020204" pitchFamily="34" charset="0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44" name="Google Shape;117;p25">
              <a:extLst>
                <a:ext uri="{FF2B5EF4-FFF2-40B4-BE49-F238E27FC236}">
                  <a16:creationId xmlns:a16="http://schemas.microsoft.com/office/drawing/2014/main" id="{B30ECB57-D3F6-984E-A7AA-AE3D23C5C71A}"/>
                </a:ext>
              </a:extLst>
            </p:cNvPr>
            <p:cNvSpPr txBox="1"/>
            <p:nvPr/>
          </p:nvSpPr>
          <p:spPr>
            <a:xfrm>
              <a:off x="654626" y="1406842"/>
              <a:ext cx="4545900" cy="4163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latin typeface="Century Gothic" panose="020B0502020202020204" pitchFamily="34" charset="0"/>
                  <a:ea typeface="Raleway"/>
                  <a:cs typeface="Raleway"/>
                  <a:sym typeface="Raleway"/>
                </a:rPr>
                <a:t>Target Central Resource Database</a:t>
              </a:r>
              <a:endParaRPr b="1" dirty="0">
                <a:latin typeface="Century Gothic" panose="020B0502020202020204" pitchFamily="34" charset="0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54" name="Google Shape;119;p25">
              <a:extLst>
                <a:ext uri="{FF2B5EF4-FFF2-40B4-BE49-F238E27FC236}">
                  <a16:creationId xmlns:a16="http://schemas.microsoft.com/office/drawing/2014/main" id="{D8045F6A-8B5D-0644-831B-68C3A0B0DD2A}"/>
                </a:ext>
              </a:extLst>
            </p:cNvPr>
            <p:cNvSpPr txBox="1"/>
            <p:nvPr/>
          </p:nvSpPr>
          <p:spPr>
            <a:xfrm>
              <a:off x="-64676" y="2223019"/>
              <a:ext cx="2227500" cy="2464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08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Arial" panose="020B0604020202020204" pitchFamily="34" charset="0"/>
                <a:buChar char="•"/>
              </a:pPr>
              <a:r>
                <a:rPr lang="en" sz="1600" dirty="0">
                  <a:solidFill>
                    <a:srgbClr val="434343"/>
                  </a:solidFill>
                  <a:latin typeface="Century Gothic" panose="020B0502020202020204" pitchFamily="34" charset="0"/>
                  <a:ea typeface="Raleway"/>
                  <a:cs typeface="Raleway"/>
                  <a:sym typeface="Raleway"/>
                </a:rPr>
                <a:t>Expression data</a:t>
              </a:r>
              <a:endParaRPr sz="1600" dirty="0">
                <a:solidFill>
                  <a:srgbClr val="434343"/>
                </a:solidFill>
                <a:latin typeface="Century Gothic" panose="020B0502020202020204" pitchFamily="34" charset="0"/>
                <a:ea typeface="Raleway"/>
                <a:cs typeface="Raleway"/>
                <a:sym typeface="Raleway"/>
              </a:endParaRPr>
            </a:p>
            <a:p>
              <a:pPr marL="4508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Arial" panose="020B0604020202020204" pitchFamily="34" charset="0"/>
                <a:buChar char="•"/>
              </a:pPr>
              <a:r>
                <a:rPr lang="en" sz="1600" dirty="0">
                  <a:solidFill>
                    <a:srgbClr val="434343"/>
                  </a:solidFill>
                  <a:latin typeface="Century Gothic" panose="020B0502020202020204" pitchFamily="34" charset="0"/>
                  <a:ea typeface="Raleway"/>
                  <a:cs typeface="Raleway"/>
                  <a:sym typeface="Raleway"/>
                </a:rPr>
                <a:t>Publications</a:t>
              </a:r>
              <a:endParaRPr sz="1600" dirty="0">
                <a:solidFill>
                  <a:srgbClr val="434343"/>
                </a:solidFill>
                <a:latin typeface="Century Gothic" panose="020B0502020202020204" pitchFamily="34" charset="0"/>
                <a:ea typeface="Raleway"/>
                <a:cs typeface="Raleway"/>
                <a:sym typeface="Raleway"/>
              </a:endParaRPr>
            </a:p>
            <a:p>
              <a:pPr marL="4508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Arial" panose="020B0604020202020204" pitchFamily="34" charset="0"/>
                <a:buChar char="•"/>
              </a:pPr>
              <a:r>
                <a:rPr lang="en" sz="1600" dirty="0">
                  <a:solidFill>
                    <a:srgbClr val="434343"/>
                  </a:solidFill>
                  <a:latin typeface="Century Gothic" panose="020B0502020202020204" pitchFamily="34" charset="0"/>
                  <a:ea typeface="Raleway"/>
                  <a:cs typeface="Raleway"/>
                  <a:sym typeface="Raleway"/>
                </a:rPr>
                <a:t>Disease/pathway associations</a:t>
              </a:r>
              <a:endParaRPr sz="1600" dirty="0">
                <a:solidFill>
                  <a:srgbClr val="434343"/>
                </a:solidFill>
                <a:latin typeface="Century Gothic" panose="020B0502020202020204" pitchFamily="34" charset="0"/>
                <a:ea typeface="Raleway"/>
                <a:cs typeface="Raleway"/>
                <a:sym typeface="Raleway"/>
              </a:endParaRPr>
            </a:p>
            <a:p>
              <a:pPr marL="4508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Arial" panose="020B0604020202020204" pitchFamily="34" charset="0"/>
                <a:buChar char="•"/>
              </a:pPr>
              <a:r>
                <a:rPr lang="en" sz="1600" dirty="0">
                  <a:solidFill>
                    <a:srgbClr val="434343"/>
                  </a:solidFill>
                  <a:latin typeface="Century Gothic" panose="020B0502020202020204" pitchFamily="34" charset="0"/>
                  <a:ea typeface="Raleway"/>
                  <a:cs typeface="Raleway"/>
                  <a:sym typeface="Raleway"/>
                </a:rPr>
                <a:t>GO annotation</a:t>
              </a:r>
              <a:endParaRPr sz="1600" dirty="0">
                <a:solidFill>
                  <a:srgbClr val="434343"/>
                </a:solidFill>
                <a:latin typeface="Century Gothic" panose="020B0502020202020204" pitchFamily="34" charset="0"/>
                <a:ea typeface="Raleway"/>
                <a:cs typeface="Raleway"/>
                <a:sym typeface="Raleway"/>
              </a:endParaRPr>
            </a:p>
            <a:p>
              <a:pPr marL="4508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Arial" panose="020B0604020202020204" pitchFamily="34" charset="0"/>
                <a:buChar char="•"/>
              </a:pPr>
              <a:r>
                <a:rPr lang="en" sz="1600" dirty="0">
                  <a:solidFill>
                    <a:srgbClr val="434343"/>
                  </a:solidFill>
                  <a:latin typeface="Century Gothic" panose="020B0502020202020204" pitchFamily="34" charset="0"/>
                  <a:ea typeface="Raleway"/>
                  <a:cs typeface="Raleway"/>
                  <a:sym typeface="Raleway"/>
                </a:rPr>
                <a:t>Ligand/drugs</a:t>
              </a:r>
              <a:endParaRPr sz="1600" dirty="0">
                <a:solidFill>
                  <a:srgbClr val="434343"/>
                </a:solidFill>
                <a:latin typeface="Century Gothic" panose="020B0502020202020204" pitchFamily="34" charset="0"/>
                <a:ea typeface="Raleway"/>
                <a:cs typeface="Raleway"/>
                <a:sym typeface="Raleway"/>
              </a:endParaRPr>
            </a:p>
            <a:p>
              <a:pPr marL="4508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Arial" panose="020B0604020202020204" pitchFamily="34" charset="0"/>
                <a:buChar char="•"/>
              </a:pPr>
              <a:r>
                <a:rPr lang="en" sz="1600" dirty="0">
                  <a:solidFill>
                    <a:srgbClr val="434343"/>
                  </a:solidFill>
                  <a:latin typeface="Century Gothic" panose="020B0502020202020204" pitchFamily="34" charset="0"/>
                  <a:ea typeface="Raleway"/>
                  <a:cs typeface="Raleway"/>
                  <a:sym typeface="Raleway"/>
                </a:rPr>
                <a:t>GWAS</a:t>
              </a:r>
              <a:endParaRPr sz="1600" dirty="0">
                <a:solidFill>
                  <a:srgbClr val="434343"/>
                </a:solidFill>
                <a:latin typeface="Century Gothic" panose="020B0502020202020204" pitchFamily="34" charset="0"/>
                <a:ea typeface="Raleway"/>
                <a:cs typeface="Raleway"/>
                <a:sym typeface="Raleway"/>
              </a:endParaRPr>
            </a:p>
            <a:p>
              <a:pPr marL="4508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Arial" panose="020B0604020202020204" pitchFamily="34" charset="0"/>
                <a:buChar char="•"/>
              </a:pPr>
              <a:r>
                <a:rPr lang="en" sz="1600" dirty="0">
                  <a:solidFill>
                    <a:srgbClr val="434343"/>
                  </a:solidFill>
                  <a:latin typeface="Century Gothic" panose="020B0502020202020204" pitchFamily="34" charset="0"/>
                  <a:ea typeface="Raleway"/>
                  <a:cs typeface="Raleway"/>
                  <a:sym typeface="Raleway"/>
                </a:rPr>
                <a:t>IMPC phenotype</a:t>
              </a:r>
              <a:endParaRPr sz="1600" dirty="0">
                <a:solidFill>
                  <a:srgbClr val="434343"/>
                </a:solidFill>
                <a:latin typeface="Century Gothic" panose="020B0502020202020204" pitchFamily="34" charset="0"/>
                <a:ea typeface="Raleway"/>
                <a:cs typeface="Raleway"/>
                <a:sym typeface="Raleway"/>
              </a:endParaRPr>
            </a:p>
            <a:p>
              <a:pPr marL="450850" lvl="0" indent="-2857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000"/>
                <a:buFont typeface="Arial" panose="020B0604020202020204" pitchFamily="34" charset="0"/>
                <a:buChar char="•"/>
              </a:pPr>
              <a:r>
                <a:rPr lang="en" sz="1600" dirty="0">
                  <a:solidFill>
                    <a:srgbClr val="434343"/>
                  </a:solidFill>
                  <a:latin typeface="Century Gothic" panose="020B0502020202020204" pitchFamily="34" charset="0"/>
                  <a:ea typeface="Raleway"/>
                  <a:cs typeface="Raleway"/>
                  <a:sym typeface="Raleway"/>
                </a:rPr>
                <a:t>Target interactions</a:t>
              </a:r>
              <a:endParaRPr sz="1600" dirty="0">
                <a:latin typeface="Century Gothic" panose="020B0502020202020204" pitchFamily="34" charset="0"/>
                <a:ea typeface="Raleway"/>
                <a:cs typeface="Raleway"/>
                <a:sym typeface="Raleway"/>
              </a:endParaRPr>
            </a:p>
          </p:txBody>
        </p:sp>
        <p:cxnSp>
          <p:nvCxnSpPr>
            <p:cNvPr id="146" name="Google Shape;121;p25">
              <a:extLst>
                <a:ext uri="{FF2B5EF4-FFF2-40B4-BE49-F238E27FC236}">
                  <a16:creationId xmlns:a16="http://schemas.microsoft.com/office/drawing/2014/main" id="{59DE6781-53F5-9741-A8BE-2FA793F8745B}"/>
                </a:ext>
              </a:extLst>
            </p:cNvPr>
            <p:cNvCxnSpPr/>
            <p:nvPr/>
          </p:nvCxnSpPr>
          <p:spPr>
            <a:xfrm>
              <a:off x="2051844" y="2293361"/>
              <a:ext cx="8700" cy="2314200"/>
            </a:xfrm>
            <a:prstGeom prst="straightConnector1">
              <a:avLst/>
            </a:prstGeom>
            <a:noFill/>
            <a:ln w="19050" cap="flat" cmpd="sng">
              <a:solidFill>
                <a:srgbClr val="1F497D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" name="Google Shape;123;p25">
              <a:extLst>
                <a:ext uri="{FF2B5EF4-FFF2-40B4-BE49-F238E27FC236}">
                  <a16:creationId xmlns:a16="http://schemas.microsoft.com/office/drawing/2014/main" id="{AFA73893-B30D-2C47-A32E-E9238B36E6D5}"/>
                </a:ext>
              </a:extLst>
            </p:cNvPr>
            <p:cNvSpPr txBox="1"/>
            <p:nvPr/>
          </p:nvSpPr>
          <p:spPr>
            <a:xfrm>
              <a:off x="2112519" y="2223019"/>
              <a:ext cx="2227500" cy="19539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460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300"/>
              </a:pPr>
              <a:r>
                <a:rPr lang="en" sz="1600" i="1" dirty="0" err="1">
                  <a:solidFill>
                    <a:srgbClr val="434343"/>
                  </a:solidFill>
                  <a:latin typeface="Century Gothic" panose="020B0502020202020204" pitchFamily="34" charset="0"/>
                  <a:ea typeface="Raleway"/>
                  <a:cs typeface="Raleway"/>
                  <a:sym typeface="Raleway"/>
                </a:rPr>
                <a:t>Tdark</a:t>
              </a:r>
              <a:r>
                <a:rPr lang="en" sz="1600" dirty="0">
                  <a:solidFill>
                    <a:srgbClr val="434343"/>
                  </a:solidFill>
                  <a:latin typeface="Century Gothic" panose="020B0502020202020204" pitchFamily="34" charset="0"/>
                  <a:ea typeface="Raleway"/>
                  <a:cs typeface="Raleway"/>
                  <a:sym typeface="Raleway"/>
                </a:rPr>
                <a:t>: Little is known</a:t>
              </a:r>
              <a:endParaRPr sz="1600" dirty="0">
                <a:solidFill>
                  <a:srgbClr val="434343"/>
                </a:solidFill>
                <a:latin typeface="Century Gothic" panose="020B0502020202020204" pitchFamily="34" charset="0"/>
                <a:ea typeface="Raleway"/>
                <a:cs typeface="Raleway"/>
                <a:sym typeface="Raleway"/>
              </a:endParaRPr>
            </a:p>
            <a:p>
              <a:pPr marL="1460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300"/>
              </a:pPr>
              <a:r>
                <a:rPr lang="en" sz="1600" i="1" dirty="0" err="1">
                  <a:solidFill>
                    <a:srgbClr val="434343"/>
                  </a:solidFill>
                  <a:latin typeface="Century Gothic" panose="020B0502020202020204" pitchFamily="34" charset="0"/>
                  <a:ea typeface="Raleway"/>
                  <a:cs typeface="Raleway"/>
                  <a:sym typeface="Raleway"/>
                </a:rPr>
                <a:t>Tbio</a:t>
              </a:r>
              <a:r>
                <a:rPr lang="en" sz="1600" dirty="0">
                  <a:solidFill>
                    <a:srgbClr val="434343"/>
                  </a:solidFill>
                  <a:latin typeface="Century Gothic" panose="020B0502020202020204" pitchFamily="34" charset="0"/>
                  <a:ea typeface="Raleway"/>
                  <a:cs typeface="Raleway"/>
                  <a:sym typeface="Raleway"/>
                </a:rPr>
                <a:t>:  Some biological functions are known</a:t>
              </a:r>
              <a:endParaRPr sz="1600" dirty="0">
                <a:solidFill>
                  <a:srgbClr val="434343"/>
                </a:solidFill>
                <a:latin typeface="Century Gothic" panose="020B0502020202020204" pitchFamily="34" charset="0"/>
                <a:ea typeface="Raleway"/>
                <a:cs typeface="Raleway"/>
                <a:sym typeface="Raleway"/>
              </a:endParaRPr>
            </a:p>
            <a:p>
              <a:pPr marL="1460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300"/>
              </a:pPr>
              <a:r>
                <a:rPr lang="en" sz="1600" i="1" dirty="0" err="1">
                  <a:solidFill>
                    <a:srgbClr val="434343"/>
                  </a:solidFill>
                  <a:latin typeface="Century Gothic" panose="020B0502020202020204" pitchFamily="34" charset="0"/>
                  <a:ea typeface="Raleway"/>
                  <a:cs typeface="Raleway"/>
                  <a:sym typeface="Raleway"/>
                </a:rPr>
                <a:t>Tchem</a:t>
              </a:r>
              <a:r>
                <a:rPr lang="en" sz="1600" dirty="0">
                  <a:solidFill>
                    <a:srgbClr val="434343"/>
                  </a:solidFill>
                  <a:latin typeface="Century Gothic" panose="020B0502020202020204" pitchFamily="34" charset="0"/>
                  <a:ea typeface="Raleway"/>
                  <a:cs typeface="Raleway"/>
                  <a:sym typeface="Raleway"/>
                </a:rPr>
                <a:t>: Some chemical activity is known</a:t>
              </a:r>
              <a:endParaRPr sz="1600" dirty="0">
                <a:solidFill>
                  <a:srgbClr val="434343"/>
                </a:solidFill>
                <a:latin typeface="Century Gothic" panose="020B0502020202020204" pitchFamily="34" charset="0"/>
                <a:ea typeface="Raleway"/>
                <a:cs typeface="Raleway"/>
                <a:sym typeface="Raleway"/>
              </a:endParaRPr>
            </a:p>
            <a:p>
              <a:pPr marL="146050" lvl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1300"/>
              </a:pPr>
              <a:r>
                <a:rPr lang="en" sz="1600" i="1" dirty="0" err="1">
                  <a:solidFill>
                    <a:srgbClr val="434343"/>
                  </a:solidFill>
                  <a:latin typeface="Century Gothic" panose="020B0502020202020204" pitchFamily="34" charset="0"/>
                  <a:ea typeface="Raleway"/>
                  <a:cs typeface="Raleway"/>
                  <a:sym typeface="Raleway"/>
                </a:rPr>
                <a:t>Tclin</a:t>
              </a:r>
              <a:r>
                <a:rPr lang="en" sz="1600" dirty="0">
                  <a:solidFill>
                    <a:srgbClr val="434343"/>
                  </a:solidFill>
                  <a:latin typeface="Century Gothic" panose="020B0502020202020204" pitchFamily="34" charset="0"/>
                  <a:ea typeface="Raleway"/>
                  <a:cs typeface="Raleway"/>
                  <a:sym typeface="Raleway"/>
                </a:rPr>
                <a:t>: Approved drug is available</a:t>
              </a:r>
              <a:endParaRPr sz="1600" dirty="0">
                <a:solidFill>
                  <a:srgbClr val="434343"/>
                </a:solidFill>
                <a:latin typeface="Century Gothic" panose="020B0502020202020204" pitchFamily="34" charset="0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57" name="Google Shape;130;p25">
            <a:extLst>
              <a:ext uri="{FF2B5EF4-FFF2-40B4-BE49-F238E27FC236}">
                <a16:creationId xmlns:a16="http://schemas.microsoft.com/office/drawing/2014/main" id="{4365B4B3-EE36-9D47-9A66-B2306578F18E}"/>
              </a:ext>
            </a:extLst>
          </p:cNvPr>
          <p:cNvSpPr/>
          <p:nvPr/>
        </p:nvSpPr>
        <p:spPr>
          <a:xfrm>
            <a:off x="5940497" y="2065218"/>
            <a:ext cx="5859259" cy="3604062"/>
          </a:xfrm>
          <a:prstGeom prst="rect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 panose="020B0502020202020204" pitchFamily="34" charset="0"/>
            </a:endParaRPr>
          </a:p>
        </p:txBody>
      </p:sp>
      <p:sp>
        <p:nvSpPr>
          <p:cNvPr id="158" name="Google Shape;131;p25">
            <a:extLst>
              <a:ext uri="{FF2B5EF4-FFF2-40B4-BE49-F238E27FC236}">
                <a16:creationId xmlns:a16="http://schemas.microsoft.com/office/drawing/2014/main" id="{66A725B4-1E2A-484A-B2D2-10831B2AC4DE}"/>
              </a:ext>
            </a:extLst>
          </p:cNvPr>
          <p:cNvSpPr txBox="1"/>
          <p:nvPr/>
        </p:nvSpPr>
        <p:spPr>
          <a:xfrm>
            <a:off x="5940497" y="2065218"/>
            <a:ext cx="5859259" cy="461635"/>
          </a:xfrm>
          <a:prstGeom prst="rect">
            <a:avLst/>
          </a:prstGeom>
          <a:noFill/>
          <a:ln w="9525" cap="flat" cmpd="sng">
            <a:solidFill>
              <a:srgbClr val="1F49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Century Gothic" panose="020B0502020202020204" pitchFamily="34" charset="0"/>
              <a:ea typeface="Raleway"/>
              <a:cs typeface="Raleway"/>
              <a:sym typeface="Raleway"/>
            </a:endParaRPr>
          </a:p>
        </p:txBody>
      </p:sp>
      <p:sp>
        <p:nvSpPr>
          <p:cNvPr id="159" name="Google Shape;132;p25">
            <a:extLst>
              <a:ext uri="{FF2B5EF4-FFF2-40B4-BE49-F238E27FC236}">
                <a16:creationId xmlns:a16="http://schemas.microsoft.com/office/drawing/2014/main" id="{AE657F68-1597-914B-8E2B-B58943E9D3CB}"/>
              </a:ext>
            </a:extLst>
          </p:cNvPr>
          <p:cNvSpPr txBox="1"/>
          <p:nvPr/>
        </p:nvSpPr>
        <p:spPr>
          <a:xfrm>
            <a:off x="5957221" y="2577185"/>
            <a:ext cx="582581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entury Gothic" panose="020B0502020202020204" pitchFamily="34" charset="0"/>
                <a:ea typeface="Raleway"/>
                <a:cs typeface="Raleway"/>
                <a:sym typeface="Raleway"/>
              </a:rPr>
              <a:t>UI interface for TCRD	   Current Efforts</a:t>
            </a:r>
            <a:endParaRPr dirty="0">
              <a:latin typeface="Century Gothic" panose="020B0502020202020204" pitchFamily="34" charset="0"/>
              <a:ea typeface="Raleway"/>
              <a:cs typeface="Raleway"/>
              <a:sym typeface="Raleway"/>
            </a:endParaRPr>
          </a:p>
        </p:txBody>
      </p:sp>
      <p:sp>
        <p:nvSpPr>
          <p:cNvPr id="165" name="Google Shape;134;p25">
            <a:extLst>
              <a:ext uri="{FF2B5EF4-FFF2-40B4-BE49-F238E27FC236}">
                <a16:creationId xmlns:a16="http://schemas.microsoft.com/office/drawing/2014/main" id="{4A810CA2-0C2A-394B-84E7-623798AAFDAB}"/>
              </a:ext>
            </a:extLst>
          </p:cNvPr>
          <p:cNvSpPr txBox="1"/>
          <p:nvPr/>
        </p:nvSpPr>
        <p:spPr>
          <a:xfrm>
            <a:off x="5886508" y="2970246"/>
            <a:ext cx="2854659" cy="188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318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434343"/>
                </a:solidFill>
                <a:latin typeface="Century Gothic" panose="020B0502020202020204" pitchFamily="34" charset="0"/>
                <a:ea typeface="Raleway"/>
                <a:cs typeface="Raleway"/>
                <a:sym typeface="Raleway"/>
              </a:rPr>
              <a:t>20,412 targets</a:t>
            </a:r>
            <a:endParaRPr sz="1600" dirty="0">
              <a:solidFill>
                <a:srgbClr val="434343"/>
              </a:solidFill>
              <a:latin typeface="Century Gothic" panose="020B0502020202020204" pitchFamily="34" charset="0"/>
              <a:ea typeface="Raleway"/>
              <a:cs typeface="Raleway"/>
              <a:sym typeface="Raleway"/>
            </a:endParaRPr>
          </a:p>
          <a:p>
            <a:pPr marL="4318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434343"/>
                </a:solidFill>
                <a:latin typeface="Century Gothic" panose="020B0502020202020204" pitchFamily="34" charset="0"/>
                <a:ea typeface="Raleway"/>
                <a:cs typeface="Raleway"/>
                <a:sym typeface="Raleway"/>
              </a:rPr>
              <a:t>19,683 diseases</a:t>
            </a:r>
            <a:endParaRPr sz="1600" dirty="0">
              <a:solidFill>
                <a:srgbClr val="434343"/>
              </a:solidFill>
              <a:latin typeface="Century Gothic" panose="020B0502020202020204" pitchFamily="34" charset="0"/>
              <a:ea typeface="Raleway"/>
              <a:cs typeface="Raleway"/>
              <a:sym typeface="Raleway"/>
            </a:endParaRPr>
          </a:p>
          <a:p>
            <a:pPr marL="4318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434343"/>
                </a:solidFill>
                <a:latin typeface="Century Gothic" panose="020B0502020202020204" pitchFamily="34" charset="0"/>
                <a:ea typeface="Raleway"/>
                <a:cs typeface="Raleway"/>
                <a:sym typeface="Raleway"/>
              </a:rPr>
              <a:t>266,944 ligands</a:t>
            </a:r>
            <a:endParaRPr sz="1600" dirty="0">
              <a:solidFill>
                <a:srgbClr val="434343"/>
              </a:solidFill>
              <a:latin typeface="Century Gothic" panose="020B0502020202020204" pitchFamily="34" charset="0"/>
              <a:ea typeface="Raleway"/>
              <a:cs typeface="Raleway"/>
              <a:sym typeface="Raleway"/>
            </a:endParaRPr>
          </a:p>
          <a:p>
            <a:pPr marL="4318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434343"/>
                </a:solidFill>
                <a:latin typeface="Century Gothic" panose="020B0502020202020204" pitchFamily="34" charset="0"/>
                <a:ea typeface="Raleway"/>
                <a:cs typeface="Raleway"/>
                <a:sym typeface="Raleway"/>
              </a:rPr>
              <a:t>Over 40 filters</a:t>
            </a:r>
            <a:endParaRPr sz="1600" dirty="0">
              <a:solidFill>
                <a:srgbClr val="434343"/>
              </a:solidFill>
              <a:latin typeface="Century Gothic" panose="020B0502020202020204" pitchFamily="34" charset="0"/>
              <a:ea typeface="Raleway"/>
              <a:cs typeface="Raleway"/>
              <a:sym typeface="Raleway"/>
            </a:endParaRPr>
          </a:p>
          <a:p>
            <a:pPr marL="4318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rgbClr val="434343"/>
                </a:solidFill>
                <a:latin typeface="Century Gothic" panose="020B0502020202020204" pitchFamily="34" charset="0"/>
                <a:ea typeface="Raleway"/>
                <a:cs typeface="Raleway"/>
                <a:sym typeface="Raleway"/>
              </a:rPr>
              <a:t>Upload and save custom lists</a:t>
            </a:r>
            <a:endParaRPr sz="1600" dirty="0">
              <a:solidFill>
                <a:srgbClr val="434343"/>
              </a:solidFill>
              <a:latin typeface="Century Gothic" panose="020B0502020202020204" pitchFamily="34" charset="0"/>
              <a:ea typeface="Raleway"/>
              <a:cs typeface="Raleway"/>
              <a:sym typeface="Raleway"/>
            </a:endParaRPr>
          </a:p>
        </p:txBody>
      </p:sp>
      <p:cxnSp>
        <p:nvCxnSpPr>
          <p:cNvPr id="161" name="Google Shape;136;p25">
            <a:extLst>
              <a:ext uri="{FF2B5EF4-FFF2-40B4-BE49-F238E27FC236}">
                <a16:creationId xmlns:a16="http://schemas.microsoft.com/office/drawing/2014/main" id="{63D32529-C5CC-9249-A2E0-21F3D1D74E67}"/>
              </a:ext>
            </a:extLst>
          </p:cNvPr>
          <p:cNvCxnSpPr/>
          <p:nvPr/>
        </p:nvCxnSpPr>
        <p:spPr>
          <a:xfrm>
            <a:off x="8745367" y="3004046"/>
            <a:ext cx="11150" cy="2566156"/>
          </a:xfrm>
          <a:prstGeom prst="straightConnector1">
            <a:avLst/>
          </a:prstGeom>
          <a:noFill/>
          <a:ln w="19050" cap="flat" cmpd="sng">
            <a:solidFill>
              <a:srgbClr val="1F497D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7" name="Google Shape;140;p25">
            <a:extLst>
              <a:ext uri="{FF2B5EF4-FFF2-40B4-BE49-F238E27FC236}">
                <a16:creationId xmlns:a16="http://schemas.microsoft.com/office/drawing/2014/main" id="{9EA01C42-FB0D-584A-9FB9-220889F37AE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8470" y="2030225"/>
            <a:ext cx="1623311" cy="54623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41;p25">
            <a:extLst>
              <a:ext uri="{FF2B5EF4-FFF2-40B4-BE49-F238E27FC236}">
                <a16:creationId xmlns:a16="http://schemas.microsoft.com/office/drawing/2014/main" id="{34606B4D-9142-4D4C-BC42-E5703D6B555E}"/>
              </a:ext>
            </a:extLst>
          </p:cNvPr>
          <p:cNvSpPr txBox="1"/>
          <p:nvPr/>
        </p:nvSpPr>
        <p:spPr>
          <a:xfrm>
            <a:off x="6021536" y="5005192"/>
            <a:ext cx="405306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entury Gothic" panose="020B0502020202020204" pitchFamily="34" charset="0"/>
                <a:ea typeface="Raleway"/>
                <a:cs typeface="Raleway"/>
                <a:sym typeface="Raleway"/>
              </a:rPr>
              <a:t>https://</a:t>
            </a:r>
            <a:r>
              <a:rPr lang="en" dirty="0" err="1">
                <a:latin typeface="Century Gothic" panose="020B0502020202020204" pitchFamily="34" charset="0"/>
                <a:ea typeface="Raleway"/>
                <a:cs typeface="Raleway"/>
                <a:sym typeface="Raleway"/>
              </a:rPr>
              <a:t>pharos.nih.gov</a:t>
            </a:r>
            <a:endParaRPr dirty="0">
              <a:latin typeface="Century Gothic" panose="020B0502020202020204" pitchFamily="34" charset="0"/>
              <a:ea typeface="Raleway"/>
              <a:cs typeface="Raleway"/>
              <a:sym typeface="Raleway"/>
            </a:endParaRPr>
          </a:p>
        </p:txBody>
      </p:sp>
      <p:sp>
        <p:nvSpPr>
          <p:cNvPr id="169" name="Google Shape;132;p25">
            <a:extLst>
              <a:ext uri="{FF2B5EF4-FFF2-40B4-BE49-F238E27FC236}">
                <a16:creationId xmlns:a16="http://schemas.microsoft.com/office/drawing/2014/main" id="{388AECF0-A776-EF4A-B396-B25311D880D0}"/>
              </a:ext>
            </a:extLst>
          </p:cNvPr>
          <p:cNvSpPr txBox="1"/>
          <p:nvPr/>
        </p:nvSpPr>
        <p:spPr>
          <a:xfrm>
            <a:off x="481715" y="2534600"/>
            <a:ext cx="582581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entury Gothic" panose="020B0502020202020204" pitchFamily="34" charset="0"/>
                <a:ea typeface="Raleway"/>
                <a:cs typeface="Raleway"/>
                <a:sym typeface="Raleway"/>
              </a:rPr>
              <a:t>Aggregates 78 resources</a:t>
            </a:r>
            <a:endParaRPr dirty="0">
              <a:latin typeface="Century Gothic" panose="020B0502020202020204" pitchFamily="34" charset="0"/>
              <a:ea typeface="Raleway"/>
              <a:cs typeface="Raleway"/>
              <a:sym typeface="Raleway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AA0538-E7C8-D840-A691-9C9419767B74}"/>
              </a:ext>
            </a:extLst>
          </p:cNvPr>
          <p:cNvSpPr txBox="1"/>
          <p:nvPr/>
        </p:nvSpPr>
        <p:spPr>
          <a:xfrm>
            <a:off x="8863843" y="3064304"/>
            <a:ext cx="28954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Enhance usability of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Incorporate new data generated by IDG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entury Gothic" panose="020B0502020202020204" pitchFamily="34" charset="0"/>
              </a:rPr>
              <a:t>Integrate Pharos with other NCATS resources (COVID-19 ODP, GARD, etc.)  </a:t>
            </a:r>
          </a:p>
          <a:p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FDDF57-DAD1-8A4C-A051-10FB123FC14B}"/>
              </a:ext>
            </a:extLst>
          </p:cNvPr>
          <p:cNvSpPr/>
          <p:nvPr/>
        </p:nvSpPr>
        <p:spPr>
          <a:xfrm>
            <a:off x="300765" y="5745206"/>
            <a:ext cx="1176287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500" dirty="0">
                <a:latin typeface="Century Gothic" panose="020B0502020202020204" pitchFamily="34" charset="0"/>
                <a:ea typeface="Raleway"/>
                <a:cs typeface="Raleway"/>
                <a:sym typeface="Raleway"/>
              </a:rPr>
              <a:t>Collaboration with </a:t>
            </a:r>
            <a:r>
              <a:rPr lang="en-US" sz="1500" dirty="0">
                <a:latin typeface="Century Gothic" panose="020B0502020202020204" pitchFamily="34" charset="0"/>
                <a:ea typeface="Raleway"/>
                <a:cs typeface="Raleway"/>
                <a:sym typeface="Raleway"/>
              </a:rPr>
              <a:t>U. of New Mexico, Mount Sinai, EMBL-EBI, U. of Copenhagen, and U. of Miami.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023794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FE8F0C-3BCE-8445-AA5D-0F58B93FC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25" t="12555" r="14691" b="40332"/>
          <a:stretch/>
        </p:blipFill>
        <p:spPr>
          <a:xfrm>
            <a:off x="8952539" y="73422"/>
            <a:ext cx="2379491" cy="119675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CA226C8-25EB-2644-B600-B5F2ACFFE365}"/>
              </a:ext>
            </a:extLst>
          </p:cNvPr>
          <p:cNvSpPr txBox="1">
            <a:spLocks/>
          </p:cNvSpPr>
          <p:nvPr/>
        </p:nvSpPr>
        <p:spPr>
          <a:xfrm>
            <a:off x="397890" y="614181"/>
            <a:ext cx="11205634" cy="1131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latin typeface="Century Gothic" panose="020B0502020202020204" pitchFamily="34" charset="0"/>
                <a:ea typeface="Arial" charset="0"/>
                <a:cs typeface="Arial" charset="0"/>
              </a:rPr>
              <a:t>Curation process: ID Mappings in </a:t>
            </a:r>
            <a:r>
              <a:rPr lang="en-US" sz="3400" dirty="0" err="1">
                <a:latin typeface="Century Gothic" panose="020B0502020202020204" pitchFamily="34" charset="0"/>
                <a:ea typeface="Arial" charset="0"/>
                <a:cs typeface="Arial" charset="0"/>
              </a:rPr>
              <a:t>RaMP</a:t>
            </a:r>
            <a:endParaRPr lang="en-US" sz="3400" dirty="0">
              <a:latin typeface="Century Gothic" panose="020B0502020202020204" pitchFamily="34" charset="0"/>
              <a:ea typeface="Arial" charset="0"/>
              <a:cs typeface="Arial" charset="0"/>
            </a:endParaRPr>
          </a:p>
          <a:p>
            <a:endParaRPr lang="en-US" sz="3400" dirty="0">
              <a:latin typeface="Century Gothic" panose="020B0502020202020204" pitchFamily="34" charset="0"/>
              <a:ea typeface="Arial" charset="0"/>
              <a:cs typeface="Arial" charset="0"/>
            </a:endParaRPr>
          </a:p>
          <a:p>
            <a:endParaRPr lang="en-US" sz="3400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DCA6210-5A11-D54F-AC73-211DDDE4416D}"/>
              </a:ext>
            </a:extLst>
          </p:cNvPr>
          <p:cNvSpPr/>
          <p:nvPr/>
        </p:nvSpPr>
        <p:spPr>
          <a:xfrm>
            <a:off x="1747223" y="2543430"/>
            <a:ext cx="1706063" cy="421455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Metabolite (1)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51C658C-FC3A-E54D-B225-C7A08CBA4D97}"/>
              </a:ext>
            </a:extLst>
          </p:cNvPr>
          <p:cNvSpPr/>
          <p:nvPr/>
        </p:nvSpPr>
        <p:spPr>
          <a:xfrm>
            <a:off x="1747223" y="3744263"/>
            <a:ext cx="1706063" cy="421455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Metabolite (2)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24B41C0-8368-1845-94A4-627803A28160}"/>
              </a:ext>
            </a:extLst>
          </p:cNvPr>
          <p:cNvSpPr/>
          <p:nvPr/>
        </p:nvSpPr>
        <p:spPr>
          <a:xfrm>
            <a:off x="1747223" y="4613867"/>
            <a:ext cx="1706063" cy="421455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Metabolite (3)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D8550CE-8ADF-7E47-A626-0F271650873F}"/>
              </a:ext>
            </a:extLst>
          </p:cNvPr>
          <p:cNvSpPr/>
          <p:nvPr/>
        </p:nvSpPr>
        <p:spPr>
          <a:xfrm>
            <a:off x="512863" y="2592792"/>
            <a:ext cx="884737" cy="32273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 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2B14449-44FE-1D45-9F4C-F74A9D8CD069}"/>
              </a:ext>
            </a:extLst>
          </p:cNvPr>
          <p:cNvSpPr/>
          <p:nvPr/>
        </p:nvSpPr>
        <p:spPr>
          <a:xfrm>
            <a:off x="510095" y="2971825"/>
            <a:ext cx="884737" cy="32273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 B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100F9C5-581C-3746-81A2-637DB1D21560}"/>
              </a:ext>
            </a:extLst>
          </p:cNvPr>
          <p:cNvSpPr/>
          <p:nvPr/>
        </p:nvSpPr>
        <p:spPr>
          <a:xfrm>
            <a:off x="510094" y="3350858"/>
            <a:ext cx="884737" cy="322730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 C</a:t>
            </a:r>
          </a:p>
        </p:txBody>
      </p:sp>
      <p:cxnSp>
        <p:nvCxnSpPr>
          <p:cNvPr id="68" name="Connector: Curved 12">
            <a:extLst>
              <a:ext uri="{FF2B5EF4-FFF2-40B4-BE49-F238E27FC236}">
                <a16:creationId xmlns:a16="http://schemas.microsoft.com/office/drawing/2014/main" id="{AA549203-6E75-1C44-B291-D675FCE55C20}"/>
              </a:ext>
            </a:extLst>
          </p:cNvPr>
          <p:cNvCxnSpPr>
            <a:cxnSpLocks/>
            <a:stCxn id="65" idx="3"/>
            <a:endCxn id="62" idx="1"/>
          </p:cNvCxnSpPr>
          <p:nvPr/>
        </p:nvCxnSpPr>
        <p:spPr>
          <a:xfrm>
            <a:off x="1397600" y="2754157"/>
            <a:ext cx="349623" cy="1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69" name="Connector: Curved 15">
            <a:extLst>
              <a:ext uri="{FF2B5EF4-FFF2-40B4-BE49-F238E27FC236}">
                <a16:creationId xmlns:a16="http://schemas.microsoft.com/office/drawing/2014/main" id="{656E517F-7ABB-7646-9ADD-7E9243D0D3D0}"/>
              </a:ext>
            </a:extLst>
          </p:cNvPr>
          <p:cNvCxnSpPr>
            <a:cxnSpLocks/>
            <a:stCxn id="66" idx="3"/>
            <a:endCxn id="62" idx="1"/>
          </p:cNvCxnSpPr>
          <p:nvPr/>
        </p:nvCxnSpPr>
        <p:spPr>
          <a:xfrm flipV="1">
            <a:off x="1394832" y="2754158"/>
            <a:ext cx="352391" cy="379032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70" name="Connector: Curved 16">
            <a:extLst>
              <a:ext uri="{FF2B5EF4-FFF2-40B4-BE49-F238E27FC236}">
                <a16:creationId xmlns:a16="http://schemas.microsoft.com/office/drawing/2014/main" id="{4BB499FB-D180-BA47-9D69-BF3BA4B22647}"/>
              </a:ext>
            </a:extLst>
          </p:cNvPr>
          <p:cNvCxnSpPr>
            <a:cxnSpLocks/>
            <a:stCxn id="67" idx="3"/>
            <a:endCxn id="62" idx="1"/>
          </p:cNvCxnSpPr>
          <p:nvPr/>
        </p:nvCxnSpPr>
        <p:spPr>
          <a:xfrm flipV="1">
            <a:off x="1394831" y="2754158"/>
            <a:ext cx="352392" cy="758065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B9D8AB64-11AF-9E47-8FFD-39C6C62588BE}"/>
              </a:ext>
            </a:extLst>
          </p:cNvPr>
          <p:cNvSpPr/>
          <p:nvPr/>
        </p:nvSpPr>
        <p:spPr>
          <a:xfrm>
            <a:off x="510094" y="3845993"/>
            <a:ext cx="884737" cy="32273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 D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0D2B59E-D579-BD43-B614-57EE178109FD}"/>
              </a:ext>
            </a:extLst>
          </p:cNvPr>
          <p:cNvSpPr/>
          <p:nvPr/>
        </p:nvSpPr>
        <p:spPr>
          <a:xfrm>
            <a:off x="510094" y="4220462"/>
            <a:ext cx="884737" cy="32273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 E</a:t>
            </a:r>
          </a:p>
        </p:txBody>
      </p:sp>
      <p:cxnSp>
        <p:nvCxnSpPr>
          <p:cNvPr id="73" name="Connector: Curved 24">
            <a:extLst>
              <a:ext uri="{FF2B5EF4-FFF2-40B4-BE49-F238E27FC236}">
                <a16:creationId xmlns:a16="http://schemas.microsoft.com/office/drawing/2014/main" id="{31483CE8-0946-B44A-93AD-A1BACD3F1C08}"/>
              </a:ext>
            </a:extLst>
          </p:cNvPr>
          <p:cNvCxnSpPr>
            <a:cxnSpLocks/>
            <a:stCxn id="72" idx="3"/>
            <a:endCxn id="63" idx="1"/>
          </p:cNvCxnSpPr>
          <p:nvPr/>
        </p:nvCxnSpPr>
        <p:spPr>
          <a:xfrm flipV="1">
            <a:off x="1394831" y="3954991"/>
            <a:ext cx="352392" cy="426836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74" name="Connector: Curved 25">
            <a:extLst>
              <a:ext uri="{FF2B5EF4-FFF2-40B4-BE49-F238E27FC236}">
                <a16:creationId xmlns:a16="http://schemas.microsoft.com/office/drawing/2014/main" id="{6CC8D332-CCDE-D64A-8486-BF29998C6FE1}"/>
              </a:ext>
            </a:extLst>
          </p:cNvPr>
          <p:cNvCxnSpPr>
            <a:cxnSpLocks/>
            <a:stCxn id="71" idx="3"/>
            <a:endCxn id="63" idx="1"/>
          </p:cNvCxnSpPr>
          <p:nvPr/>
        </p:nvCxnSpPr>
        <p:spPr>
          <a:xfrm flipV="1">
            <a:off x="1394831" y="3954991"/>
            <a:ext cx="352392" cy="52367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1A377B67-B410-7F4D-A7A5-0EC91F7B4B5C}"/>
              </a:ext>
            </a:extLst>
          </p:cNvPr>
          <p:cNvSpPr/>
          <p:nvPr/>
        </p:nvSpPr>
        <p:spPr>
          <a:xfrm>
            <a:off x="510094" y="4716231"/>
            <a:ext cx="884737" cy="32273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 F</a:t>
            </a:r>
          </a:p>
        </p:txBody>
      </p:sp>
      <p:cxnSp>
        <p:nvCxnSpPr>
          <p:cNvPr id="76" name="Connector: Curved 39">
            <a:extLst>
              <a:ext uri="{FF2B5EF4-FFF2-40B4-BE49-F238E27FC236}">
                <a16:creationId xmlns:a16="http://schemas.microsoft.com/office/drawing/2014/main" id="{2D671095-CFD7-6C44-9369-19E91CC44015}"/>
              </a:ext>
            </a:extLst>
          </p:cNvPr>
          <p:cNvCxnSpPr>
            <a:cxnSpLocks/>
            <a:stCxn id="75" idx="3"/>
            <a:endCxn id="64" idx="1"/>
          </p:cNvCxnSpPr>
          <p:nvPr/>
        </p:nvCxnSpPr>
        <p:spPr>
          <a:xfrm flipV="1">
            <a:off x="1394831" y="4824595"/>
            <a:ext cx="352392" cy="53001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7775F4C4-E00B-7C44-B19E-BA368D73B9AE}"/>
              </a:ext>
            </a:extLst>
          </p:cNvPr>
          <p:cNvSpPr/>
          <p:nvPr/>
        </p:nvSpPr>
        <p:spPr>
          <a:xfrm>
            <a:off x="5337767" y="2472755"/>
            <a:ext cx="1706063" cy="421455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Metabolite (1)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8FF2572-6386-2548-8682-450B85D4C68F}"/>
              </a:ext>
            </a:extLst>
          </p:cNvPr>
          <p:cNvSpPr/>
          <p:nvPr/>
        </p:nvSpPr>
        <p:spPr>
          <a:xfrm>
            <a:off x="5337767" y="3673588"/>
            <a:ext cx="1706063" cy="421455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Metabolite (2)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15C2FC2-8D14-7B49-BB5E-83225B61DFF9}"/>
              </a:ext>
            </a:extLst>
          </p:cNvPr>
          <p:cNvSpPr/>
          <p:nvPr/>
        </p:nvSpPr>
        <p:spPr>
          <a:xfrm>
            <a:off x="5337767" y="4543192"/>
            <a:ext cx="1706063" cy="421455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Metabolite (3)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66EE4C6-9771-6443-8F09-9D476CDBF517}"/>
              </a:ext>
            </a:extLst>
          </p:cNvPr>
          <p:cNvSpPr/>
          <p:nvPr/>
        </p:nvSpPr>
        <p:spPr>
          <a:xfrm>
            <a:off x="4103407" y="2522117"/>
            <a:ext cx="884737" cy="32273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 A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0208821-A4A4-224F-A0DF-E64A76531A38}"/>
              </a:ext>
            </a:extLst>
          </p:cNvPr>
          <p:cNvSpPr/>
          <p:nvPr/>
        </p:nvSpPr>
        <p:spPr>
          <a:xfrm>
            <a:off x="4100639" y="2901150"/>
            <a:ext cx="884737" cy="32273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 B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33914EF-A2AC-D940-9B26-AB1DE1DB918B}"/>
              </a:ext>
            </a:extLst>
          </p:cNvPr>
          <p:cNvSpPr/>
          <p:nvPr/>
        </p:nvSpPr>
        <p:spPr>
          <a:xfrm>
            <a:off x="4100638" y="3280183"/>
            <a:ext cx="884737" cy="32273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 C</a:t>
            </a:r>
          </a:p>
        </p:txBody>
      </p:sp>
      <p:cxnSp>
        <p:nvCxnSpPr>
          <p:cNvPr id="83" name="Connector: Curved 53">
            <a:extLst>
              <a:ext uri="{FF2B5EF4-FFF2-40B4-BE49-F238E27FC236}">
                <a16:creationId xmlns:a16="http://schemas.microsoft.com/office/drawing/2014/main" id="{BFADE4C0-AB73-9940-B294-6364081D60E3}"/>
              </a:ext>
            </a:extLst>
          </p:cNvPr>
          <p:cNvCxnSpPr>
            <a:cxnSpLocks/>
            <a:stCxn id="80" idx="3"/>
            <a:endCxn id="77" idx="1"/>
          </p:cNvCxnSpPr>
          <p:nvPr/>
        </p:nvCxnSpPr>
        <p:spPr>
          <a:xfrm>
            <a:off x="4988144" y="2683482"/>
            <a:ext cx="349623" cy="1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84" name="Connector: Curved 54">
            <a:extLst>
              <a:ext uri="{FF2B5EF4-FFF2-40B4-BE49-F238E27FC236}">
                <a16:creationId xmlns:a16="http://schemas.microsoft.com/office/drawing/2014/main" id="{34767070-A499-A849-960A-10F7A3927BB1}"/>
              </a:ext>
            </a:extLst>
          </p:cNvPr>
          <p:cNvCxnSpPr>
            <a:cxnSpLocks/>
            <a:stCxn id="81" idx="3"/>
            <a:endCxn id="77" idx="1"/>
          </p:cNvCxnSpPr>
          <p:nvPr/>
        </p:nvCxnSpPr>
        <p:spPr>
          <a:xfrm flipV="1">
            <a:off x="4985376" y="2683483"/>
            <a:ext cx="352391" cy="379032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85" name="Connector: Curved 55">
            <a:extLst>
              <a:ext uri="{FF2B5EF4-FFF2-40B4-BE49-F238E27FC236}">
                <a16:creationId xmlns:a16="http://schemas.microsoft.com/office/drawing/2014/main" id="{4C696DF6-BD2C-7B44-BB70-50DCB0D115AB}"/>
              </a:ext>
            </a:extLst>
          </p:cNvPr>
          <p:cNvCxnSpPr>
            <a:cxnSpLocks/>
            <a:stCxn id="82" idx="3"/>
            <a:endCxn id="77" idx="1"/>
          </p:cNvCxnSpPr>
          <p:nvPr/>
        </p:nvCxnSpPr>
        <p:spPr>
          <a:xfrm flipV="1">
            <a:off x="4985375" y="2683483"/>
            <a:ext cx="352392" cy="758065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82D6CC8E-DC89-BB44-B639-0071E30D740F}"/>
              </a:ext>
            </a:extLst>
          </p:cNvPr>
          <p:cNvSpPr/>
          <p:nvPr/>
        </p:nvSpPr>
        <p:spPr>
          <a:xfrm>
            <a:off x="4100638" y="3775318"/>
            <a:ext cx="884737" cy="32273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 D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C4CAAEB-8B31-9C4A-B634-48259BC6C3EE}"/>
              </a:ext>
            </a:extLst>
          </p:cNvPr>
          <p:cNvSpPr/>
          <p:nvPr/>
        </p:nvSpPr>
        <p:spPr>
          <a:xfrm>
            <a:off x="4100638" y="4149787"/>
            <a:ext cx="884737" cy="32273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 E</a:t>
            </a:r>
          </a:p>
        </p:txBody>
      </p:sp>
      <p:cxnSp>
        <p:nvCxnSpPr>
          <p:cNvPr id="88" name="Connector: Curved 58">
            <a:extLst>
              <a:ext uri="{FF2B5EF4-FFF2-40B4-BE49-F238E27FC236}">
                <a16:creationId xmlns:a16="http://schemas.microsoft.com/office/drawing/2014/main" id="{AF1B304F-45AB-CE45-B116-BAC3E8AADAC9}"/>
              </a:ext>
            </a:extLst>
          </p:cNvPr>
          <p:cNvCxnSpPr>
            <a:cxnSpLocks/>
            <a:stCxn id="87" idx="3"/>
            <a:endCxn id="78" idx="1"/>
          </p:cNvCxnSpPr>
          <p:nvPr/>
        </p:nvCxnSpPr>
        <p:spPr>
          <a:xfrm flipV="1">
            <a:off x="4985375" y="3884316"/>
            <a:ext cx="352392" cy="426836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89" name="Connector: Curved 59">
            <a:extLst>
              <a:ext uri="{FF2B5EF4-FFF2-40B4-BE49-F238E27FC236}">
                <a16:creationId xmlns:a16="http://schemas.microsoft.com/office/drawing/2014/main" id="{5B7BB8E0-52F0-614B-92B6-B78C16A080C5}"/>
              </a:ext>
            </a:extLst>
          </p:cNvPr>
          <p:cNvCxnSpPr>
            <a:cxnSpLocks/>
            <a:stCxn id="86" idx="3"/>
            <a:endCxn id="78" idx="1"/>
          </p:cNvCxnSpPr>
          <p:nvPr/>
        </p:nvCxnSpPr>
        <p:spPr>
          <a:xfrm flipV="1">
            <a:off x="4985375" y="3884316"/>
            <a:ext cx="352392" cy="52367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F1BD7056-90DB-8E49-9AA4-B7044937CB4E}"/>
              </a:ext>
            </a:extLst>
          </p:cNvPr>
          <p:cNvSpPr/>
          <p:nvPr/>
        </p:nvSpPr>
        <p:spPr>
          <a:xfrm>
            <a:off x="4100638" y="4645556"/>
            <a:ext cx="884737" cy="32273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 F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8632F58-87B4-7346-AC7B-F7B32FC5490C}"/>
              </a:ext>
            </a:extLst>
          </p:cNvPr>
          <p:cNvSpPr/>
          <p:nvPr/>
        </p:nvSpPr>
        <p:spPr>
          <a:xfrm>
            <a:off x="4100638" y="5020025"/>
            <a:ext cx="884737" cy="322730"/>
          </a:xfrm>
          <a:prstGeom prst="rect">
            <a:avLst/>
          </a:prstGeom>
          <a:solidFill>
            <a:srgbClr val="ED7D31">
              <a:lumMod val="7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 C</a:t>
            </a:r>
          </a:p>
        </p:txBody>
      </p:sp>
      <p:cxnSp>
        <p:nvCxnSpPr>
          <p:cNvPr id="92" name="Connector: Curved 62">
            <a:extLst>
              <a:ext uri="{FF2B5EF4-FFF2-40B4-BE49-F238E27FC236}">
                <a16:creationId xmlns:a16="http://schemas.microsoft.com/office/drawing/2014/main" id="{BBD94802-19C1-E549-833A-51CDE18F75E0}"/>
              </a:ext>
            </a:extLst>
          </p:cNvPr>
          <p:cNvCxnSpPr>
            <a:cxnSpLocks/>
            <a:stCxn id="90" idx="3"/>
            <a:endCxn id="79" idx="1"/>
          </p:cNvCxnSpPr>
          <p:nvPr/>
        </p:nvCxnSpPr>
        <p:spPr>
          <a:xfrm flipV="1">
            <a:off x="4985375" y="4753920"/>
            <a:ext cx="352392" cy="53001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CDB7C41F-1739-7A45-87CB-3CB7EE33A550}"/>
              </a:ext>
            </a:extLst>
          </p:cNvPr>
          <p:cNvSpPr/>
          <p:nvPr/>
        </p:nvSpPr>
        <p:spPr>
          <a:xfrm>
            <a:off x="8855159" y="2332702"/>
            <a:ext cx="1706063" cy="421455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Metabolite (1)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572BC1D-2242-9D46-94D2-6FE03FA8A1B7}"/>
              </a:ext>
            </a:extLst>
          </p:cNvPr>
          <p:cNvSpPr/>
          <p:nvPr/>
        </p:nvSpPr>
        <p:spPr>
          <a:xfrm>
            <a:off x="8855159" y="3533535"/>
            <a:ext cx="1706063" cy="421455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Metabolite (2)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3C008C7-67F8-144B-AC08-9DAB570D9496}"/>
              </a:ext>
            </a:extLst>
          </p:cNvPr>
          <p:cNvSpPr/>
          <p:nvPr/>
        </p:nvSpPr>
        <p:spPr>
          <a:xfrm>
            <a:off x="8855159" y="4403139"/>
            <a:ext cx="1706063" cy="421455"/>
          </a:xfrm>
          <a:prstGeom prst="rect">
            <a:avLst/>
          </a:prstGeom>
          <a:solidFill>
            <a:srgbClr val="4472C4">
              <a:alpha val="1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Metabolite (3)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CD67D3E-8306-9646-8803-F8FE02D5DCC8}"/>
              </a:ext>
            </a:extLst>
          </p:cNvPr>
          <p:cNvSpPr/>
          <p:nvPr/>
        </p:nvSpPr>
        <p:spPr>
          <a:xfrm>
            <a:off x="7620799" y="2382064"/>
            <a:ext cx="884737" cy="32273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 A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CF07E4B-5C67-C34C-A711-90D08FDF5441}"/>
              </a:ext>
            </a:extLst>
          </p:cNvPr>
          <p:cNvSpPr/>
          <p:nvPr/>
        </p:nvSpPr>
        <p:spPr>
          <a:xfrm>
            <a:off x="7618031" y="2761097"/>
            <a:ext cx="884737" cy="32273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 B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6AACF2D-FECC-E940-A9AB-15533D6248D3}"/>
              </a:ext>
            </a:extLst>
          </p:cNvPr>
          <p:cNvSpPr/>
          <p:nvPr/>
        </p:nvSpPr>
        <p:spPr>
          <a:xfrm>
            <a:off x="7618030" y="3140130"/>
            <a:ext cx="884737" cy="32273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 C</a:t>
            </a:r>
          </a:p>
        </p:txBody>
      </p:sp>
      <p:cxnSp>
        <p:nvCxnSpPr>
          <p:cNvPr id="99" name="Connector: Curved 70">
            <a:extLst>
              <a:ext uri="{FF2B5EF4-FFF2-40B4-BE49-F238E27FC236}">
                <a16:creationId xmlns:a16="http://schemas.microsoft.com/office/drawing/2014/main" id="{3636BB00-ADEE-174F-BAEC-4DE84E274BC5}"/>
              </a:ext>
            </a:extLst>
          </p:cNvPr>
          <p:cNvCxnSpPr>
            <a:cxnSpLocks/>
            <a:stCxn id="96" idx="3"/>
            <a:endCxn id="93" idx="1"/>
          </p:cNvCxnSpPr>
          <p:nvPr/>
        </p:nvCxnSpPr>
        <p:spPr>
          <a:xfrm>
            <a:off x="8505536" y="2543429"/>
            <a:ext cx="349623" cy="1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100" name="Connector: Curved 71">
            <a:extLst>
              <a:ext uri="{FF2B5EF4-FFF2-40B4-BE49-F238E27FC236}">
                <a16:creationId xmlns:a16="http://schemas.microsoft.com/office/drawing/2014/main" id="{54B75DF2-D764-3349-8846-A0A6F7E84AE5}"/>
              </a:ext>
            </a:extLst>
          </p:cNvPr>
          <p:cNvCxnSpPr>
            <a:cxnSpLocks/>
            <a:stCxn id="97" idx="3"/>
            <a:endCxn id="93" idx="1"/>
          </p:cNvCxnSpPr>
          <p:nvPr/>
        </p:nvCxnSpPr>
        <p:spPr>
          <a:xfrm flipV="1">
            <a:off x="8502768" y="2543430"/>
            <a:ext cx="352391" cy="379032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101" name="Connector: Curved 72">
            <a:extLst>
              <a:ext uri="{FF2B5EF4-FFF2-40B4-BE49-F238E27FC236}">
                <a16:creationId xmlns:a16="http://schemas.microsoft.com/office/drawing/2014/main" id="{BA2CEA02-76A8-4240-908A-B94683570FE7}"/>
              </a:ext>
            </a:extLst>
          </p:cNvPr>
          <p:cNvCxnSpPr>
            <a:cxnSpLocks/>
            <a:stCxn id="98" idx="3"/>
            <a:endCxn id="93" idx="1"/>
          </p:cNvCxnSpPr>
          <p:nvPr/>
        </p:nvCxnSpPr>
        <p:spPr>
          <a:xfrm flipV="1">
            <a:off x="8502767" y="2543430"/>
            <a:ext cx="352392" cy="758065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026121B-8F89-6945-B822-FF6BC2A0B551}"/>
              </a:ext>
            </a:extLst>
          </p:cNvPr>
          <p:cNvSpPr/>
          <p:nvPr/>
        </p:nvSpPr>
        <p:spPr>
          <a:xfrm>
            <a:off x="7618030" y="3635265"/>
            <a:ext cx="884737" cy="32273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 D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3E761B0-C95D-2E46-AFB3-CED26659ADBB}"/>
              </a:ext>
            </a:extLst>
          </p:cNvPr>
          <p:cNvSpPr/>
          <p:nvPr/>
        </p:nvSpPr>
        <p:spPr>
          <a:xfrm>
            <a:off x="7618030" y="4009734"/>
            <a:ext cx="884737" cy="32273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 E</a:t>
            </a:r>
          </a:p>
        </p:txBody>
      </p:sp>
      <p:cxnSp>
        <p:nvCxnSpPr>
          <p:cNvPr id="104" name="Connector: Curved 75">
            <a:extLst>
              <a:ext uri="{FF2B5EF4-FFF2-40B4-BE49-F238E27FC236}">
                <a16:creationId xmlns:a16="http://schemas.microsoft.com/office/drawing/2014/main" id="{AD66FD98-F816-CE42-8442-170CA551E35F}"/>
              </a:ext>
            </a:extLst>
          </p:cNvPr>
          <p:cNvCxnSpPr>
            <a:cxnSpLocks/>
            <a:stCxn id="103" idx="3"/>
            <a:endCxn id="94" idx="1"/>
          </p:cNvCxnSpPr>
          <p:nvPr/>
        </p:nvCxnSpPr>
        <p:spPr>
          <a:xfrm flipV="1">
            <a:off x="8502767" y="3744263"/>
            <a:ext cx="352392" cy="426836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105" name="Connector: Curved 76">
            <a:extLst>
              <a:ext uri="{FF2B5EF4-FFF2-40B4-BE49-F238E27FC236}">
                <a16:creationId xmlns:a16="http://schemas.microsoft.com/office/drawing/2014/main" id="{0941A112-A043-C14F-8A53-48AAB6F4AB9F}"/>
              </a:ext>
            </a:extLst>
          </p:cNvPr>
          <p:cNvCxnSpPr>
            <a:cxnSpLocks/>
            <a:stCxn id="102" idx="3"/>
            <a:endCxn id="94" idx="1"/>
          </p:cNvCxnSpPr>
          <p:nvPr/>
        </p:nvCxnSpPr>
        <p:spPr>
          <a:xfrm flipV="1">
            <a:off x="8502767" y="3744263"/>
            <a:ext cx="352392" cy="52367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E914C3A-0371-DC47-9494-D06C3C52EFEB}"/>
              </a:ext>
            </a:extLst>
          </p:cNvPr>
          <p:cNvSpPr/>
          <p:nvPr/>
        </p:nvSpPr>
        <p:spPr>
          <a:xfrm>
            <a:off x="7618030" y="4505503"/>
            <a:ext cx="884737" cy="32273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 F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8A4E2DE-5ED5-BD4A-8759-ADC0497CDB56}"/>
              </a:ext>
            </a:extLst>
          </p:cNvPr>
          <p:cNvSpPr/>
          <p:nvPr/>
        </p:nvSpPr>
        <p:spPr>
          <a:xfrm>
            <a:off x="7618030" y="4925128"/>
            <a:ext cx="884737" cy="322730"/>
          </a:xfrm>
          <a:prstGeom prst="rect">
            <a:avLst/>
          </a:prstGeom>
          <a:solidFill>
            <a:srgbClr val="ED7D31">
              <a:lumMod val="75000"/>
              <a:alpha val="37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 C</a:t>
            </a:r>
          </a:p>
        </p:txBody>
      </p:sp>
      <p:cxnSp>
        <p:nvCxnSpPr>
          <p:cNvPr id="108" name="Connector: Curved 79">
            <a:extLst>
              <a:ext uri="{FF2B5EF4-FFF2-40B4-BE49-F238E27FC236}">
                <a16:creationId xmlns:a16="http://schemas.microsoft.com/office/drawing/2014/main" id="{B44FA4DD-DA81-344C-B5EF-ED41E03CC9E2}"/>
              </a:ext>
            </a:extLst>
          </p:cNvPr>
          <p:cNvCxnSpPr>
            <a:cxnSpLocks/>
            <a:stCxn id="106" idx="3"/>
            <a:endCxn id="93" idx="1"/>
          </p:cNvCxnSpPr>
          <p:nvPr/>
        </p:nvCxnSpPr>
        <p:spPr>
          <a:xfrm flipV="1">
            <a:off x="8502767" y="2543430"/>
            <a:ext cx="352392" cy="2123438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109" name="Connector: Curved 81">
            <a:extLst>
              <a:ext uri="{FF2B5EF4-FFF2-40B4-BE49-F238E27FC236}">
                <a16:creationId xmlns:a16="http://schemas.microsoft.com/office/drawing/2014/main" id="{96ECC464-D0C6-6640-BC04-FABA84E079DB}"/>
              </a:ext>
            </a:extLst>
          </p:cNvPr>
          <p:cNvCxnSpPr>
            <a:cxnSpLocks/>
            <a:stCxn id="95" idx="3"/>
            <a:endCxn id="93" idx="3"/>
          </p:cNvCxnSpPr>
          <p:nvPr/>
        </p:nvCxnSpPr>
        <p:spPr>
          <a:xfrm flipV="1">
            <a:off x="10561222" y="2543430"/>
            <a:ext cx="12700" cy="2070437"/>
          </a:xfrm>
          <a:prstGeom prst="curvedConnector3">
            <a:avLst>
              <a:gd name="adj1" fmla="val 180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0F54CCE-0CA1-1F4E-959A-1150C1123F8E}"/>
              </a:ext>
            </a:extLst>
          </p:cNvPr>
          <p:cNvSpPr/>
          <p:nvPr/>
        </p:nvSpPr>
        <p:spPr>
          <a:xfrm>
            <a:off x="397890" y="2472755"/>
            <a:ext cx="1070093" cy="2729947"/>
          </a:xfrm>
          <a:prstGeom prst="rect">
            <a:avLst/>
          </a:prstGeom>
          <a:noFill/>
          <a:ln w="1905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AE2953B-B340-8D4A-8F6D-DB997C6A5E5C}"/>
              </a:ext>
            </a:extLst>
          </p:cNvPr>
          <p:cNvSpPr/>
          <p:nvPr/>
        </p:nvSpPr>
        <p:spPr>
          <a:xfrm>
            <a:off x="4006576" y="2431656"/>
            <a:ext cx="1070093" cy="3019602"/>
          </a:xfrm>
          <a:prstGeom prst="rect">
            <a:avLst/>
          </a:prstGeom>
          <a:noFill/>
          <a:ln w="1905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2" name="Connector: Curved 83">
            <a:extLst>
              <a:ext uri="{FF2B5EF4-FFF2-40B4-BE49-F238E27FC236}">
                <a16:creationId xmlns:a16="http://schemas.microsoft.com/office/drawing/2014/main" id="{83C900F1-C750-944C-9652-CF27F5871AE3}"/>
              </a:ext>
            </a:extLst>
          </p:cNvPr>
          <p:cNvCxnSpPr>
            <a:cxnSpLocks/>
            <a:endCxn id="79" idx="1"/>
          </p:cNvCxnSpPr>
          <p:nvPr/>
        </p:nvCxnSpPr>
        <p:spPr>
          <a:xfrm rot="5400000" flipH="1" flipV="1">
            <a:off x="4950843" y="4788453"/>
            <a:ext cx="421456" cy="352391"/>
          </a:xfrm>
          <a:prstGeom prst="curvedConnector2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40AC2EC-718F-D840-BC29-C11F7E655F15}"/>
              </a:ext>
            </a:extLst>
          </p:cNvPr>
          <p:cNvSpPr/>
          <p:nvPr/>
        </p:nvSpPr>
        <p:spPr>
          <a:xfrm>
            <a:off x="7525352" y="2286829"/>
            <a:ext cx="1070093" cy="2590767"/>
          </a:xfrm>
          <a:prstGeom prst="rect">
            <a:avLst/>
          </a:prstGeom>
          <a:noFill/>
          <a:ln w="1905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FFC27-394C-2041-8656-FC5E688837F5}"/>
              </a:ext>
            </a:extLst>
          </p:cNvPr>
          <p:cNvSpPr txBox="1"/>
          <p:nvPr/>
        </p:nvSpPr>
        <p:spPr>
          <a:xfrm>
            <a:off x="397890" y="5543760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Century Gothic" panose="020B0502020202020204" pitchFamily="34" charset="0"/>
              </a:rPr>
              <a:t>What if ID C mapping to ID F is wrong?</a:t>
            </a:r>
          </a:p>
        </p:txBody>
      </p:sp>
    </p:spTree>
    <p:extLst>
      <p:ext uri="{BB962C8B-B14F-4D97-AF65-F5344CB8AC3E}">
        <p14:creationId xmlns:p14="http://schemas.microsoft.com/office/powerpoint/2010/main" val="2095848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FE8F0C-3BCE-8445-AA5D-0F58B93FC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25" t="12555" r="14691" b="40332"/>
          <a:stretch/>
        </p:blipFill>
        <p:spPr>
          <a:xfrm>
            <a:off x="8952539" y="73422"/>
            <a:ext cx="2379491" cy="119675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CA226C8-25EB-2644-B600-B5F2ACFFE365}"/>
              </a:ext>
            </a:extLst>
          </p:cNvPr>
          <p:cNvSpPr txBox="1">
            <a:spLocks/>
          </p:cNvSpPr>
          <p:nvPr/>
        </p:nvSpPr>
        <p:spPr>
          <a:xfrm>
            <a:off x="397890" y="614181"/>
            <a:ext cx="11205634" cy="1131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latin typeface="Century Gothic" panose="020B0502020202020204" pitchFamily="34" charset="0"/>
                <a:ea typeface="Arial" charset="0"/>
                <a:cs typeface="Arial" charset="0"/>
              </a:rPr>
              <a:t>Erroneous ID Mappings in </a:t>
            </a:r>
            <a:r>
              <a:rPr lang="en-US" sz="3400" dirty="0" err="1">
                <a:latin typeface="Century Gothic" panose="020B0502020202020204" pitchFamily="34" charset="0"/>
                <a:ea typeface="Arial" charset="0"/>
                <a:cs typeface="Arial" charset="0"/>
              </a:rPr>
              <a:t>RaMP</a:t>
            </a:r>
            <a:endParaRPr lang="en-US" sz="3400" dirty="0">
              <a:latin typeface="Century Gothic" panose="020B0502020202020204" pitchFamily="34" charset="0"/>
              <a:ea typeface="Arial" charset="0"/>
              <a:cs typeface="Arial" charset="0"/>
            </a:endParaRPr>
          </a:p>
          <a:p>
            <a:endParaRPr lang="en-US" sz="3400" dirty="0">
              <a:latin typeface="Century Gothic" panose="020B0502020202020204" pitchFamily="34" charset="0"/>
              <a:ea typeface="Arial" charset="0"/>
              <a:cs typeface="Arial" charset="0"/>
            </a:endParaRPr>
          </a:p>
          <a:p>
            <a:endParaRPr lang="en-US" sz="3400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E0ADF16-31A7-BD4E-BC6B-6B2E60F594A4}"/>
              </a:ext>
            </a:extLst>
          </p:cNvPr>
          <p:cNvSpPr/>
          <p:nvPr/>
        </p:nvSpPr>
        <p:spPr>
          <a:xfrm>
            <a:off x="1536488" y="2768964"/>
            <a:ext cx="1706063" cy="421455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Metabolite (1)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E8A1079-D13D-AA4C-97D4-FB8DE89AC5D8}"/>
              </a:ext>
            </a:extLst>
          </p:cNvPr>
          <p:cNvSpPr/>
          <p:nvPr/>
        </p:nvSpPr>
        <p:spPr>
          <a:xfrm>
            <a:off x="1549188" y="3958190"/>
            <a:ext cx="1706063" cy="421455"/>
          </a:xfrm>
          <a:prstGeom prst="rect">
            <a:avLst/>
          </a:prstGeom>
          <a:solidFill>
            <a:srgbClr val="4472C4">
              <a:alpha val="1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Metabolite (3)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B080378-EAE3-3848-99E2-A412EECD4777}"/>
              </a:ext>
            </a:extLst>
          </p:cNvPr>
          <p:cNvSpPr/>
          <p:nvPr/>
        </p:nvSpPr>
        <p:spPr>
          <a:xfrm>
            <a:off x="302128" y="2818326"/>
            <a:ext cx="884737" cy="32273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 A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6493F1D-0756-5149-85A4-8A26FB885B09}"/>
              </a:ext>
            </a:extLst>
          </p:cNvPr>
          <p:cNvSpPr/>
          <p:nvPr/>
        </p:nvSpPr>
        <p:spPr>
          <a:xfrm>
            <a:off x="299360" y="3197359"/>
            <a:ext cx="884737" cy="32273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 B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190801DE-70C8-F240-A241-73B625F8CD3F}"/>
              </a:ext>
            </a:extLst>
          </p:cNvPr>
          <p:cNvSpPr/>
          <p:nvPr/>
        </p:nvSpPr>
        <p:spPr>
          <a:xfrm>
            <a:off x="299359" y="3576392"/>
            <a:ext cx="884737" cy="32273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 C</a:t>
            </a:r>
          </a:p>
        </p:txBody>
      </p:sp>
      <p:cxnSp>
        <p:nvCxnSpPr>
          <p:cNvPr id="141" name="Connector: Curved 9">
            <a:extLst>
              <a:ext uri="{FF2B5EF4-FFF2-40B4-BE49-F238E27FC236}">
                <a16:creationId xmlns:a16="http://schemas.microsoft.com/office/drawing/2014/main" id="{9EAB8B85-ED30-C649-80F8-4C444A1BE40F}"/>
              </a:ext>
            </a:extLst>
          </p:cNvPr>
          <p:cNvCxnSpPr>
            <a:cxnSpLocks/>
            <a:stCxn id="138" idx="3"/>
            <a:endCxn id="136" idx="1"/>
          </p:cNvCxnSpPr>
          <p:nvPr/>
        </p:nvCxnSpPr>
        <p:spPr>
          <a:xfrm>
            <a:off x="1186865" y="2979691"/>
            <a:ext cx="349623" cy="1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142" name="Connector: Curved 10">
            <a:extLst>
              <a:ext uri="{FF2B5EF4-FFF2-40B4-BE49-F238E27FC236}">
                <a16:creationId xmlns:a16="http://schemas.microsoft.com/office/drawing/2014/main" id="{2A5DEAB1-AC98-BC4B-9E8B-E4A0F3686FFF}"/>
              </a:ext>
            </a:extLst>
          </p:cNvPr>
          <p:cNvCxnSpPr>
            <a:cxnSpLocks/>
            <a:stCxn id="139" idx="3"/>
            <a:endCxn id="136" idx="1"/>
          </p:cNvCxnSpPr>
          <p:nvPr/>
        </p:nvCxnSpPr>
        <p:spPr>
          <a:xfrm flipV="1">
            <a:off x="1184097" y="2979692"/>
            <a:ext cx="352391" cy="379032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143" name="Connector: Curved 11">
            <a:extLst>
              <a:ext uri="{FF2B5EF4-FFF2-40B4-BE49-F238E27FC236}">
                <a16:creationId xmlns:a16="http://schemas.microsoft.com/office/drawing/2014/main" id="{E99B273B-7A4D-9B4A-951F-05B10EF89EEC}"/>
              </a:ext>
            </a:extLst>
          </p:cNvPr>
          <p:cNvCxnSpPr>
            <a:cxnSpLocks/>
            <a:stCxn id="140" idx="3"/>
            <a:endCxn id="136" idx="1"/>
          </p:cNvCxnSpPr>
          <p:nvPr/>
        </p:nvCxnSpPr>
        <p:spPr>
          <a:xfrm flipV="1">
            <a:off x="1184096" y="2979692"/>
            <a:ext cx="352392" cy="758065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63F6F5F-08AA-A042-8EF2-27F5B92359E4}"/>
              </a:ext>
            </a:extLst>
          </p:cNvPr>
          <p:cNvSpPr/>
          <p:nvPr/>
        </p:nvSpPr>
        <p:spPr>
          <a:xfrm>
            <a:off x="312059" y="4060554"/>
            <a:ext cx="884737" cy="32273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 F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601F9C9-3141-6942-848D-26ADA81965F8}"/>
              </a:ext>
            </a:extLst>
          </p:cNvPr>
          <p:cNvSpPr/>
          <p:nvPr/>
        </p:nvSpPr>
        <p:spPr>
          <a:xfrm>
            <a:off x="312059" y="4480179"/>
            <a:ext cx="884737" cy="322730"/>
          </a:xfrm>
          <a:prstGeom prst="rect">
            <a:avLst/>
          </a:prstGeom>
          <a:solidFill>
            <a:srgbClr val="ED7D31">
              <a:lumMod val="75000"/>
              <a:alpha val="37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 C</a:t>
            </a:r>
          </a:p>
        </p:txBody>
      </p:sp>
      <p:cxnSp>
        <p:nvCxnSpPr>
          <p:cNvPr id="146" name="Connector: Curved 18">
            <a:extLst>
              <a:ext uri="{FF2B5EF4-FFF2-40B4-BE49-F238E27FC236}">
                <a16:creationId xmlns:a16="http://schemas.microsoft.com/office/drawing/2014/main" id="{A6420009-56A7-6447-A03A-04089918FC65}"/>
              </a:ext>
            </a:extLst>
          </p:cNvPr>
          <p:cNvCxnSpPr>
            <a:cxnSpLocks/>
            <a:stCxn id="144" idx="3"/>
            <a:endCxn id="136" idx="1"/>
          </p:cNvCxnSpPr>
          <p:nvPr/>
        </p:nvCxnSpPr>
        <p:spPr>
          <a:xfrm flipV="1">
            <a:off x="1196796" y="2979692"/>
            <a:ext cx="339692" cy="1242227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147" name="Connector: Curved 19">
            <a:extLst>
              <a:ext uri="{FF2B5EF4-FFF2-40B4-BE49-F238E27FC236}">
                <a16:creationId xmlns:a16="http://schemas.microsoft.com/office/drawing/2014/main" id="{1236D835-1CBA-2E42-A735-B22D26BBC471}"/>
              </a:ext>
            </a:extLst>
          </p:cNvPr>
          <p:cNvCxnSpPr>
            <a:cxnSpLocks/>
            <a:stCxn id="137" idx="3"/>
            <a:endCxn id="136" idx="3"/>
          </p:cNvCxnSpPr>
          <p:nvPr/>
        </p:nvCxnSpPr>
        <p:spPr>
          <a:xfrm flipH="1" flipV="1">
            <a:off x="3242551" y="2979692"/>
            <a:ext cx="12700" cy="1189226"/>
          </a:xfrm>
          <a:prstGeom prst="curvedConnector3">
            <a:avLst>
              <a:gd name="adj1" fmla="val -180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pic>
        <p:nvPicPr>
          <p:cNvPr id="148" name="Picture 147">
            <a:extLst>
              <a:ext uri="{FF2B5EF4-FFF2-40B4-BE49-F238E27FC236}">
                <a16:creationId xmlns:a16="http://schemas.microsoft.com/office/drawing/2014/main" id="{E1DE5225-5852-1C4B-85BC-BC72599748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100" b="42732"/>
          <a:stretch/>
        </p:blipFill>
        <p:spPr>
          <a:xfrm>
            <a:off x="6783062" y="4711128"/>
            <a:ext cx="5180154" cy="733927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005341DF-3283-7544-8DD5-C19E8DDCD1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0507" y="2286829"/>
            <a:ext cx="1949788" cy="1079830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F80DCED5-F642-5746-A5A8-8DF39155B825}"/>
              </a:ext>
            </a:extLst>
          </p:cNvPr>
          <p:cNvSpPr txBox="1"/>
          <p:nvPr/>
        </p:nvSpPr>
        <p:spPr>
          <a:xfrm>
            <a:off x="7679722" y="3316986"/>
            <a:ext cx="3339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11-Oxo-androsterone glucuronide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B9662BA-8DA6-DF46-B6B1-D3970F03609A}"/>
              </a:ext>
            </a:extLst>
          </p:cNvPr>
          <p:cNvSpPr txBox="1"/>
          <p:nvPr/>
        </p:nvSpPr>
        <p:spPr>
          <a:xfrm>
            <a:off x="8046695" y="4341796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DG(16:0/24:0/0:0)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72FEF68-FC30-B540-A621-D7100FBCC666}"/>
              </a:ext>
            </a:extLst>
          </p:cNvPr>
          <p:cNvSpPr/>
          <p:nvPr/>
        </p:nvSpPr>
        <p:spPr>
          <a:xfrm>
            <a:off x="3956145" y="3637962"/>
            <a:ext cx="2191743" cy="421455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RAMP_C_000072454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281B20C-356E-B34B-AB3C-80012FE2B660}"/>
              </a:ext>
            </a:extLst>
          </p:cNvPr>
          <p:cNvSpPr txBox="1"/>
          <p:nvPr/>
        </p:nvSpPr>
        <p:spPr>
          <a:xfrm>
            <a:off x="5698522" y="2621799"/>
            <a:ext cx="2348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hmdb:HMDB0010338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34C27D6-D2B4-9745-9D24-06E43FE50C5F}"/>
              </a:ext>
            </a:extLst>
          </p:cNvPr>
          <p:cNvSpPr txBox="1"/>
          <p:nvPr/>
        </p:nvSpPr>
        <p:spPr>
          <a:xfrm>
            <a:off x="5133484" y="4410458"/>
            <a:ext cx="2118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pubchem:53478031</a:t>
            </a:r>
          </a:p>
        </p:txBody>
      </p:sp>
      <p:cxnSp>
        <p:nvCxnSpPr>
          <p:cNvPr id="155" name="Connector: Curved 37">
            <a:extLst>
              <a:ext uri="{FF2B5EF4-FFF2-40B4-BE49-F238E27FC236}">
                <a16:creationId xmlns:a16="http://schemas.microsoft.com/office/drawing/2014/main" id="{B39D7414-A216-5F47-826E-8C226785CB85}"/>
              </a:ext>
            </a:extLst>
          </p:cNvPr>
          <p:cNvCxnSpPr>
            <a:cxnSpLocks/>
            <a:stCxn id="152" idx="0"/>
            <a:endCxn id="153" idx="2"/>
          </p:cNvCxnSpPr>
          <p:nvPr/>
        </p:nvCxnSpPr>
        <p:spPr>
          <a:xfrm rot="5400000" flipH="1" flipV="1">
            <a:off x="5638898" y="2404251"/>
            <a:ext cx="646831" cy="1820592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156" name="Connector: Curved 40">
            <a:extLst>
              <a:ext uri="{FF2B5EF4-FFF2-40B4-BE49-F238E27FC236}">
                <a16:creationId xmlns:a16="http://schemas.microsoft.com/office/drawing/2014/main" id="{4E5A1EF3-9DBA-6F49-ABF0-04720E482348}"/>
              </a:ext>
            </a:extLst>
          </p:cNvPr>
          <p:cNvCxnSpPr>
            <a:cxnSpLocks/>
            <a:stCxn id="152" idx="2"/>
            <a:endCxn id="154" idx="0"/>
          </p:cNvCxnSpPr>
          <p:nvPr/>
        </p:nvCxnSpPr>
        <p:spPr>
          <a:xfrm rot="16200000" flipH="1">
            <a:off x="5446733" y="3664700"/>
            <a:ext cx="351041" cy="1140473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E2F1B60D-A794-734E-A87C-4F5AA3AC764D}"/>
              </a:ext>
            </a:extLst>
          </p:cNvPr>
          <p:cNvSpPr txBox="1"/>
          <p:nvPr/>
        </p:nvSpPr>
        <p:spPr>
          <a:xfrm>
            <a:off x="3566796" y="5078091"/>
            <a:ext cx="2370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hmdb:HMDB0007122</a:t>
            </a:r>
          </a:p>
        </p:txBody>
      </p:sp>
      <p:cxnSp>
        <p:nvCxnSpPr>
          <p:cNvPr id="158" name="Connector: Curved 45">
            <a:extLst>
              <a:ext uri="{FF2B5EF4-FFF2-40B4-BE49-F238E27FC236}">
                <a16:creationId xmlns:a16="http://schemas.microsoft.com/office/drawing/2014/main" id="{C4107D47-6BDE-6B4A-A766-72BA2EC80088}"/>
              </a:ext>
            </a:extLst>
          </p:cNvPr>
          <p:cNvCxnSpPr>
            <a:cxnSpLocks/>
            <a:stCxn id="152" idx="2"/>
            <a:endCxn id="157" idx="0"/>
          </p:cNvCxnSpPr>
          <p:nvPr/>
        </p:nvCxnSpPr>
        <p:spPr>
          <a:xfrm rot="5400000">
            <a:off x="4392737" y="4418811"/>
            <a:ext cx="1018674" cy="299887"/>
          </a:xfrm>
          <a:prstGeom prst="curvedConnector3">
            <a:avLst>
              <a:gd name="adj1" fmla="val 5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159" name="Connector: Curved 56">
            <a:extLst>
              <a:ext uri="{FF2B5EF4-FFF2-40B4-BE49-F238E27FC236}">
                <a16:creationId xmlns:a16="http://schemas.microsoft.com/office/drawing/2014/main" id="{8B39C35A-CF76-2D48-AF55-249114F9C97A}"/>
              </a:ext>
            </a:extLst>
          </p:cNvPr>
          <p:cNvCxnSpPr>
            <a:cxnSpLocks/>
            <a:stCxn id="154" idx="2"/>
            <a:endCxn id="157" idx="3"/>
          </p:cNvCxnSpPr>
          <p:nvPr/>
        </p:nvCxnSpPr>
        <p:spPr>
          <a:xfrm rot="5400000">
            <a:off x="5823494" y="4893760"/>
            <a:ext cx="482967" cy="255027"/>
          </a:xfrm>
          <a:prstGeom prst="curvedConnector2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1C931BC8-E151-434D-83CD-DA4548C447F0}"/>
              </a:ext>
            </a:extLst>
          </p:cNvPr>
          <p:cNvSpPr txBox="1"/>
          <p:nvPr/>
        </p:nvSpPr>
        <p:spPr>
          <a:xfrm flipH="1">
            <a:off x="6064977" y="4927756"/>
            <a:ext cx="54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libri" panose="020F0502020204030204"/>
              </a:rPr>
              <a:t>OK</a:t>
            </a:r>
          </a:p>
        </p:txBody>
      </p:sp>
      <p:cxnSp>
        <p:nvCxnSpPr>
          <p:cNvPr id="161" name="Connector: Curved 61">
            <a:extLst>
              <a:ext uri="{FF2B5EF4-FFF2-40B4-BE49-F238E27FC236}">
                <a16:creationId xmlns:a16="http://schemas.microsoft.com/office/drawing/2014/main" id="{6D56221B-1DB3-7A41-A923-C13FBC0BE905}"/>
              </a:ext>
            </a:extLst>
          </p:cNvPr>
          <p:cNvCxnSpPr>
            <a:cxnSpLocks/>
            <a:stCxn id="154" idx="0"/>
            <a:endCxn id="153" idx="2"/>
          </p:cNvCxnSpPr>
          <p:nvPr/>
        </p:nvCxnSpPr>
        <p:spPr>
          <a:xfrm rot="5400000" flipH="1" flipV="1">
            <a:off x="5822886" y="3360736"/>
            <a:ext cx="1419327" cy="680119"/>
          </a:xfrm>
          <a:prstGeom prst="curvedConnector3">
            <a:avLst>
              <a:gd name="adj1" fmla="val 46023"/>
            </a:avLst>
          </a:prstGeom>
          <a:noFill/>
          <a:ln w="28575" cap="flat" cmpd="sng" algn="ctr">
            <a:solidFill>
              <a:srgbClr val="C00000"/>
            </a:solidFill>
            <a:prstDash val="dash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A260EE6B-4AB1-B742-8B94-F1CA2726B361}"/>
              </a:ext>
            </a:extLst>
          </p:cNvPr>
          <p:cNvSpPr txBox="1"/>
          <p:nvPr/>
        </p:nvSpPr>
        <p:spPr>
          <a:xfrm flipH="1">
            <a:off x="6686458" y="3479290"/>
            <a:ext cx="1595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libri" panose="020F0502020204030204"/>
              </a:rPr>
              <a:t>Problem</a:t>
            </a:r>
          </a:p>
          <a:p>
            <a:r>
              <a:rPr lang="en-US" b="1" dirty="0">
                <a:solidFill>
                  <a:srgbClr val="C00000"/>
                </a:solidFill>
                <a:latin typeface="Calibri" panose="020F0502020204030204"/>
              </a:rPr>
              <a:t>Association.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C885C-7935-FB4E-9754-FE13DF907D9E}"/>
              </a:ext>
            </a:extLst>
          </p:cNvPr>
          <p:cNvSpPr txBox="1"/>
          <p:nvPr/>
        </p:nvSpPr>
        <p:spPr>
          <a:xfrm>
            <a:off x="301083" y="1371600"/>
            <a:ext cx="847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Two completely different structures are mapping to the same </a:t>
            </a:r>
            <a:r>
              <a:rPr lang="en-US" dirty="0" err="1">
                <a:latin typeface="Century Gothic" panose="020B0502020202020204" pitchFamily="34" charset="0"/>
              </a:rPr>
              <a:t>pubchem</a:t>
            </a:r>
            <a:r>
              <a:rPr lang="en-US" dirty="0">
                <a:latin typeface="Century Gothic" panose="020B0502020202020204" pitchFamily="34" charset="0"/>
              </a:rPr>
              <a:t> id</a:t>
            </a:r>
          </a:p>
        </p:txBody>
      </p:sp>
    </p:spTree>
    <p:extLst>
      <p:ext uri="{BB962C8B-B14F-4D97-AF65-F5344CB8AC3E}">
        <p14:creationId xmlns:p14="http://schemas.microsoft.com/office/powerpoint/2010/main" val="3124045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FE8F0C-3BCE-8445-AA5D-0F58B93FC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25" t="12555" r="14691" b="40332"/>
          <a:stretch/>
        </p:blipFill>
        <p:spPr>
          <a:xfrm>
            <a:off x="8952539" y="73422"/>
            <a:ext cx="2379491" cy="119675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CA226C8-25EB-2644-B600-B5F2ACFFE365}"/>
              </a:ext>
            </a:extLst>
          </p:cNvPr>
          <p:cNvSpPr txBox="1">
            <a:spLocks/>
          </p:cNvSpPr>
          <p:nvPr/>
        </p:nvSpPr>
        <p:spPr>
          <a:xfrm>
            <a:off x="397890" y="614181"/>
            <a:ext cx="11205634" cy="1131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latin typeface="Century Gothic" panose="020B0502020202020204" pitchFamily="34" charset="0"/>
                <a:ea typeface="Arial" charset="0"/>
                <a:cs typeface="Arial" charset="0"/>
              </a:rPr>
              <a:t>Erroneous ID Mappings in </a:t>
            </a:r>
            <a:r>
              <a:rPr lang="en-US" sz="3400" dirty="0" err="1">
                <a:latin typeface="Century Gothic" panose="020B0502020202020204" pitchFamily="34" charset="0"/>
                <a:ea typeface="Arial" charset="0"/>
                <a:cs typeface="Arial" charset="0"/>
              </a:rPr>
              <a:t>RaMP</a:t>
            </a:r>
            <a:endParaRPr lang="en-US" sz="3400" dirty="0">
              <a:latin typeface="Century Gothic" panose="020B0502020202020204" pitchFamily="34" charset="0"/>
              <a:ea typeface="Arial" charset="0"/>
              <a:cs typeface="Arial" charset="0"/>
            </a:endParaRPr>
          </a:p>
          <a:p>
            <a:endParaRPr lang="en-US" sz="3400" dirty="0">
              <a:latin typeface="Century Gothic" panose="020B0502020202020204" pitchFamily="34" charset="0"/>
              <a:ea typeface="Arial" charset="0"/>
              <a:cs typeface="Arial" charset="0"/>
            </a:endParaRPr>
          </a:p>
          <a:p>
            <a:endParaRPr lang="en-US" sz="3400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B697E6-DA8C-F54B-9219-940DDA4B0EEF}"/>
              </a:ext>
            </a:extLst>
          </p:cNvPr>
          <p:cNvSpPr txBox="1"/>
          <p:nvPr/>
        </p:nvSpPr>
        <p:spPr>
          <a:xfrm>
            <a:off x="1065110" y="2444769"/>
            <a:ext cx="2189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HMDB0013624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B3E6F291-242E-334A-B4FC-69151B891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7859" y="2802519"/>
            <a:ext cx="3186545" cy="3186545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5CED2B06-9DF9-7F48-9AF0-E1BF2BF9DC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5802" b="39191"/>
          <a:stretch/>
        </p:blipFill>
        <p:spPr>
          <a:xfrm>
            <a:off x="2987350" y="2148559"/>
            <a:ext cx="4762500" cy="1190937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0CCA132B-B8D8-C042-907D-D32B20F21BC1}"/>
              </a:ext>
            </a:extLst>
          </p:cNvPr>
          <p:cNvSpPr/>
          <p:nvPr/>
        </p:nvSpPr>
        <p:spPr>
          <a:xfrm>
            <a:off x="1341919" y="1866821"/>
            <a:ext cx="2191743" cy="421455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RAMP_C_000044109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581D103-D815-B847-9C3C-7B0D3CE8C76A}"/>
              </a:ext>
            </a:extLst>
          </p:cNvPr>
          <p:cNvSpPr txBox="1"/>
          <p:nvPr/>
        </p:nvSpPr>
        <p:spPr>
          <a:xfrm>
            <a:off x="3517365" y="5669127"/>
            <a:ext cx="2307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pubchem:53481911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EA009E-08D9-2446-A580-640AA37A897F}"/>
              </a:ext>
            </a:extLst>
          </p:cNvPr>
          <p:cNvSpPr txBox="1"/>
          <p:nvPr/>
        </p:nvSpPr>
        <p:spPr>
          <a:xfrm>
            <a:off x="1043895" y="2947903"/>
            <a:ext cx="2085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pubchem:5283449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724A9C9-2D80-374E-A76E-C56A2E05E337}"/>
              </a:ext>
            </a:extLst>
          </p:cNvPr>
          <p:cNvSpPr txBox="1"/>
          <p:nvPr/>
        </p:nvSpPr>
        <p:spPr>
          <a:xfrm>
            <a:off x="3517365" y="5363069"/>
            <a:ext cx="1618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HMDB0013628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FCBAB8F-3769-2F49-B7E3-357D12ADA8B2}"/>
              </a:ext>
            </a:extLst>
          </p:cNvPr>
          <p:cNvSpPr txBox="1"/>
          <p:nvPr/>
        </p:nvSpPr>
        <p:spPr>
          <a:xfrm>
            <a:off x="1331890" y="3635704"/>
            <a:ext cx="1444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kegg:C13828</a:t>
            </a:r>
          </a:p>
        </p:txBody>
      </p:sp>
      <p:cxnSp>
        <p:nvCxnSpPr>
          <p:cNvPr id="72" name="Connector: Curved 18">
            <a:extLst>
              <a:ext uri="{FF2B5EF4-FFF2-40B4-BE49-F238E27FC236}">
                <a16:creationId xmlns:a16="http://schemas.microsoft.com/office/drawing/2014/main" id="{55EC6106-1EDA-9F43-ACC1-626D8E0FF1F4}"/>
              </a:ext>
            </a:extLst>
          </p:cNvPr>
          <p:cNvCxnSpPr>
            <a:cxnSpLocks/>
            <a:stCxn id="64" idx="1"/>
            <a:endCxn id="69" idx="1"/>
          </p:cNvCxnSpPr>
          <p:nvPr/>
        </p:nvCxnSpPr>
        <p:spPr>
          <a:xfrm rot="10800000" flipV="1">
            <a:off x="1043896" y="2629435"/>
            <a:ext cx="21215" cy="503134"/>
          </a:xfrm>
          <a:prstGeom prst="curvedConnector3">
            <a:avLst>
              <a:gd name="adj1" fmla="val 1177539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73" name="Connector: Curved 21">
            <a:extLst>
              <a:ext uri="{FF2B5EF4-FFF2-40B4-BE49-F238E27FC236}">
                <a16:creationId xmlns:a16="http://schemas.microsoft.com/office/drawing/2014/main" id="{AEFE8877-E936-CF42-AF2E-A4F430C2DAEE}"/>
              </a:ext>
            </a:extLst>
          </p:cNvPr>
          <p:cNvCxnSpPr>
            <a:cxnSpLocks/>
            <a:stCxn id="64" idx="1"/>
            <a:endCxn id="71" idx="1"/>
          </p:cNvCxnSpPr>
          <p:nvPr/>
        </p:nvCxnSpPr>
        <p:spPr>
          <a:xfrm rot="10800000" flipH="1" flipV="1">
            <a:off x="1065110" y="2629434"/>
            <a:ext cx="266780" cy="1190935"/>
          </a:xfrm>
          <a:prstGeom prst="curvedConnector3">
            <a:avLst>
              <a:gd name="adj1" fmla="val -85689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74" name="Connector: Curved 28">
            <a:extLst>
              <a:ext uri="{FF2B5EF4-FFF2-40B4-BE49-F238E27FC236}">
                <a16:creationId xmlns:a16="http://schemas.microsoft.com/office/drawing/2014/main" id="{C9C276C8-773D-A341-B2D1-43F2126D7954}"/>
              </a:ext>
            </a:extLst>
          </p:cNvPr>
          <p:cNvCxnSpPr>
            <a:cxnSpLocks/>
            <a:stCxn id="70" idx="1"/>
            <a:endCxn id="68" idx="1"/>
          </p:cNvCxnSpPr>
          <p:nvPr/>
        </p:nvCxnSpPr>
        <p:spPr>
          <a:xfrm rot="10800000" flipV="1">
            <a:off x="3517365" y="5547735"/>
            <a:ext cx="12700" cy="306058"/>
          </a:xfrm>
          <a:prstGeom prst="curvedConnector3">
            <a:avLst>
              <a:gd name="adj1" fmla="val 1800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75" name="Connector: Curved 31">
            <a:extLst>
              <a:ext uri="{FF2B5EF4-FFF2-40B4-BE49-F238E27FC236}">
                <a16:creationId xmlns:a16="http://schemas.microsoft.com/office/drawing/2014/main" id="{C3A7C2F2-B3DB-B349-BCEF-3A6BC520F0BF}"/>
              </a:ext>
            </a:extLst>
          </p:cNvPr>
          <p:cNvCxnSpPr>
            <a:cxnSpLocks/>
            <a:stCxn id="70" idx="1"/>
            <a:endCxn id="71" idx="1"/>
          </p:cNvCxnSpPr>
          <p:nvPr/>
        </p:nvCxnSpPr>
        <p:spPr>
          <a:xfrm rot="10800000">
            <a:off x="1331891" y="3820371"/>
            <a:ext cx="2185475" cy="1727365"/>
          </a:xfrm>
          <a:prstGeom prst="curvedConnector3">
            <a:avLst>
              <a:gd name="adj1" fmla="val 110460"/>
            </a:avLst>
          </a:prstGeom>
          <a:noFill/>
          <a:ln w="28575" cap="flat" cmpd="sng" algn="ctr">
            <a:solidFill>
              <a:srgbClr val="C00000"/>
            </a:solidFill>
            <a:prstDash val="dash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31E573B-3F65-FB4F-B480-6BCFEE5D6856}"/>
              </a:ext>
            </a:extLst>
          </p:cNvPr>
          <p:cNvSpPr txBox="1"/>
          <p:nvPr/>
        </p:nvSpPr>
        <p:spPr>
          <a:xfrm flipH="1">
            <a:off x="1895966" y="4739263"/>
            <a:ext cx="229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alibri" panose="020F0502020204030204"/>
              </a:rPr>
              <a:t>Problem Shared</a:t>
            </a:r>
          </a:p>
          <a:p>
            <a:r>
              <a:rPr lang="en-US" b="1" dirty="0">
                <a:solidFill>
                  <a:srgbClr val="C00000"/>
                </a:solidFill>
                <a:latin typeface="Calibri" panose="020F0502020204030204"/>
              </a:rPr>
              <a:t>Association at HMDB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230D45A-8F8C-1246-8CE8-00E6A7FCE7E5}"/>
              </a:ext>
            </a:extLst>
          </p:cNvPr>
          <p:cNvSpPr txBox="1"/>
          <p:nvPr/>
        </p:nvSpPr>
        <p:spPr>
          <a:xfrm>
            <a:off x="4079974" y="1942245"/>
            <a:ext cx="3048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Alpha-Linolenoyl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</a:rPr>
              <a:t>ethanolamide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5A92A33-4320-3C41-BC5D-8520BD4851C8}"/>
              </a:ext>
            </a:extLst>
          </p:cNvPr>
          <p:cNvSpPr txBox="1"/>
          <p:nvPr/>
        </p:nvSpPr>
        <p:spPr>
          <a:xfrm>
            <a:off x="5639210" y="5419603"/>
            <a:ext cx="22812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 panose="020F0502020204030204"/>
              </a:rPr>
              <a:t>PGF2a </a:t>
            </a:r>
            <a:r>
              <a:rPr lang="en-US" b="1" dirty="0" err="1">
                <a:solidFill>
                  <a:prstClr val="black"/>
                </a:solidFill>
                <a:latin typeface="Calibri" panose="020F0502020204030204"/>
              </a:rPr>
              <a:t>ethanolamide</a:t>
            </a:r>
            <a:endParaRPr lang="en-US" b="1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46D0E3B9-2C83-D249-A9D8-A4A2DC7160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6688" y="3504999"/>
            <a:ext cx="4114258" cy="781975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BAE59F27-A812-3443-9AFF-C306305F8FA3}"/>
              </a:ext>
            </a:extLst>
          </p:cNvPr>
          <p:cNvSpPr txBox="1"/>
          <p:nvPr/>
        </p:nvSpPr>
        <p:spPr>
          <a:xfrm>
            <a:off x="397890" y="1203203"/>
            <a:ext cx="7008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Two </a:t>
            </a:r>
            <a:r>
              <a:rPr lang="en-US" dirty="0" err="1">
                <a:latin typeface="Century Gothic" panose="020B0502020202020204" pitchFamily="34" charset="0"/>
              </a:rPr>
              <a:t>ethonolamide</a:t>
            </a:r>
            <a:r>
              <a:rPr lang="en-US" dirty="0">
                <a:latin typeface="Century Gothic" panose="020B0502020202020204" pitchFamily="34" charset="0"/>
              </a:rPr>
              <a:t>-based structures map to the same KEGG id</a:t>
            </a:r>
          </a:p>
        </p:txBody>
      </p:sp>
    </p:spTree>
    <p:extLst>
      <p:ext uri="{BB962C8B-B14F-4D97-AF65-F5344CB8AC3E}">
        <p14:creationId xmlns:p14="http://schemas.microsoft.com/office/powerpoint/2010/main" val="3861109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51741-C53F-6443-A9FA-C427987E1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238" y="371475"/>
            <a:ext cx="8913812" cy="9144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Basic R data structures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E0CCE-B301-224F-852E-12F7BB73369A}"/>
              </a:ext>
            </a:extLst>
          </p:cNvPr>
          <p:cNvSpPr txBox="1"/>
          <p:nvPr/>
        </p:nvSpPr>
        <p:spPr>
          <a:xfrm>
            <a:off x="795130" y="1425021"/>
            <a:ext cx="8233344" cy="4985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Element</a:t>
            </a:r>
            <a:r>
              <a:rPr lang="en-US" sz="2400" dirty="0"/>
              <a:t>: character, numeric (double or integer), logic</a:t>
            </a:r>
          </a:p>
          <a:p>
            <a:pPr lvl="2"/>
            <a:r>
              <a:rPr lang="en-US" sz="2000" dirty="0"/>
              <a:t>&gt; a &lt;- 3</a:t>
            </a:r>
          </a:p>
          <a:p>
            <a:pPr lvl="2"/>
            <a:r>
              <a:rPr lang="en-US" sz="2000" dirty="0"/>
              <a:t>&gt; a</a:t>
            </a:r>
          </a:p>
          <a:p>
            <a:pPr lvl="2"/>
            <a:r>
              <a:rPr lang="en-US" sz="2000" dirty="0"/>
              <a:t>[1] 3</a:t>
            </a:r>
          </a:p>
          <a:p>
            <a:pPr lvl="2"/>
            <a:endParaRPr lang="en-US" sz="2400" dirty="0"/>
          </a:p>
          <a:p>
            <a:r>
              <a:rPr lang="en-US" sz="2400" b="1" u="sng" dirty="0"/>
              <a:t>Vector</a:t>
            </a:r>
            <a:r>
              <a:rPr lang="en-US" sz="2400" dirty="0"/>
              <a:t>: contains elements of the same type</a:t>
            </a:r>
          </a:p>
          <a:p>
            <a:pPr lvl="2"/>
            <a:r>
              <a:rPr lang="en-US" sz="2000" dirty="0"/>
              <a:t>&gt; a &lt;- c(1,2,3)</a:t>
            </a:r>
          </a:p>
          <a:p>
            <a:pPr lvl="2"/>
            <a:r>
              <a:rPr lang="en-US" sz="2000" dirty="0"/>
              <a:t>&gt; a</a:t>
            </a:r>
          </a:p>
          <a:p>
            <a:pPr lvl="2"/>
            <a:r>
              <a:rPr lang="en-US" sz="2000" dirty="0"/>
              <a:t>[1] 1 2 3</a:t>
            </a:r>
          </a:p>
          <a:p>
            <a:pPr lvl="2"/>
            <a:r>
              <a:rPr lang="en-US" sz="2000" dirty="0"/>
              <a:t>&gt; a[1]</a:t>
            </a:r>
          </a:p>
          <a:p>
            <a:pPr lvl="2"/>
            <a:r>
              <a:rPr lang="en-US" sz="2000" dirty="0"/>
              <a:t>[1] 1</a:t>
            </a:r>
          </a:p>
          <a:p>
            <a:pPr lvl="2"/>
            <a:r>
              <a:rPr lang="en-US" sz="2000" dirty="0"/>
              <a:t>&gt; a[2]</a:t>
            </a:r>
          </a:p>
          <a:p>
            <a:pPr lvl="2"/>
            <a:r>
              <a:rPr lang="en-US" sz="2000" dirty="0"/>
              <a:t>[1] 2</a:t>
            </a:r>
          </a:p>
          <a:p>
            <a:pPr lvl="2"/>
            <a:r>
              <a:rPr lang="en-US" sz="2000" dirty="0"/>
              <a:t>&gt; </a:t>
            </a:r>
            <a:r>
              <a:rPr lang="en-US" sz="2000" dirty="0" err="1"/>
              <a:t>typeof</a:t>
            </a:r>
            <a:r>
              <a:rPr lang="en-US" sz="2000" dirty="0"/>
              <a:t>(a)</a:t>
            </a:r>
          </a:p>
          <a:p>
            <a:pPr lvl="2"/>
            <a:r>
              <a:rPr lang="en-US" sz="2000" dirty="0"/>
              <a:t>[1] "double"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15003-0671-7D41-BF2A-FC6522C3AE25}"/>
              </a:ext>
            </a:extLst>
          </p:cNvPr>
          <p:cNvSpPr txBox="1"/>
          <p:nvPr/>
        </p:nvSpPr>
        <p:spPr>
          <a:xfrm>
            <a:off x="5526157" y="3578087"/>
            <a:ext cx="435728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&gt; b=c("Metabolomics", "Rocks","!")</a:t>
            </a:r>
          </a:p>
          <a:p>
            <a:r>
              <a:rPr lang="en-US" sz="2000" dirty="0"/>
              <a:t>&gt; b[3]</a:t>
            </a:r>
          </a:p>
          <a:p>
            <a:r>
              <a:rPr lang="en-US" sz="2000" dirty="0"/>
              <a:t>[1] "!"</a:t>
            </a:r>
          </a:p>
          <a:p>
            <a:r>
              <a:rPr lang="en-US" sz="2000" dirty="0"/>
              <a:t>&gt; </a:t>
            </a:r>
            <a:r>
              <a:rPr lang="en-US" sz="2000" dirty="0" err="1"/>
              <a:t>typeof</a:t>
            </a:r>
            <a:r>
              <a:rPr lang="en-US" sz="2000" dirty="0"/>
              <a:t>(b)</a:t>
            </a:r>
          </a:p>
          <a:p>
            <a:r>
              <a:rPr lang="en-US" sz="2000" dirty="0"/>
              <a:t>[1] "character"</a:t>
            </a:r>
          </a:p>
        </p:txBody>
      </p:sp>
    </p:spTree>
    <p:extLst>
      <p:ext uri="{BB962C8B-B14F-4D97-AF65-F5344CB8AC3E}">
        <p14:creationId xmlns:p14="http://schemas.microsoft.com/office/powerpoint/2010/main" val="4004166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FE8F0C-3BCE-8445-AA5D-0F58B93FC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25" t="12555" r="14691" b="40332"/>
          <a:stretch/>
        </p:blipFill>
        <p:spPr>
          <a:xfrm>
            <a:off x="8952539" y="73422"/>
            <a:ext cx="2379491" cy="119675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CA226C8-25EB-2644-B600-B5F2ACFFE365}"/>
              </a:ext>
            </a:extLst>
          </p:cNvPr>
          <p:cNvSpPr txBox="1">
            <a:spLocks/>
          </p:cNvSpPr>
          <p:nvPr/>
        </p:nvSpPr>
        <p:spPr>
          <a:xfrm>
            <a:off x="397890" y="614181"/>
            <a:ext cx="9402483" cy="1131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latin typeface="Century Gothic" panose="020B0502020202020204" pitchFamily="34" charset="0"/>
                <a:ea typeface="Arial" charset="0"/>
                <a:cs typeface="Arial" charset="0"/>
              </a:rPr>
              <a:t>Fuzzy aggregation is acceptable if metabolites are from the same class</a:t>
            </a:r>
          </a:p>
          <a:p>
            <a:endParaRPr lang="en-US" sz="3400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EF2B34D-2723-B74C-90CD-0D5291FD4D6E}"/>
              </a:ext>
            </a:extLst>
          </p:cNvPr>
          <p:cNvSpPr txBox="1"/>
          <p:nvPr/>
        </p:nvSpPr>
        <p:spPr>
          <a:xfrm>
            <a:off x="6631232" y="3244334"/>
            <a:ext cx="1552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chebi:17855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79417B-1601-A846-B78A-B0B011868B44}"/>
              </a:ext>
            </a:extLst>
          </p:cNvPr>
          <p:cNvSpPr txBox="1"/>
          <p:nvPr/>
        </p:nvSpPr>
        <p:spPr>
          <a:xfrm>
            <a:off x="5449881" y="5055868"/>
            <a:ext cx="2084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pubchem:9544049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7808C27-2BBD-E44F-984B-F02DA9563C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732" b="31219"/>
          <a:stretch/>
        </p:blipFill>
        <p:spPr>
          <a:xfrm>
            <a:off x="7356392" y="4189276"/>
            <a:ext cx="4744019" cy="175761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87E5EDF-F13B-724F-A7B6-6F7866DDB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6073" y="2629635"/>
            <a:ext cx="2089094" cy="128069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CA4F261-4799-5F4E-9F82-92E4F5EAB83C}"/>
              </a:ext>
            </a:extLst>
          </p:cNvPr>
          <p:cNvSpPr txBox="1"/>
          <p:nvPr/>
        </p:nvSpPr>
        <p:spPr>
          <a:xfrm>
            <a:off x="8140071" y="2758344"/>
            <a:ext cx="1306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triglyceride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957EBB-AA4F-BE41-8AC0-7434FA923ADF}"/>
              </a:ext>
            </a:extLst>
          </p:cNvPr>
          <p:cNvSpPr txBox="1"/>
          <p:nvPr/>
        </p:nvSpPr>
        <p:spPr>
          <a:xfrm>
            <a:off x="7921707" y="5043651"/>
            <a:ext cx="3050273" cy="380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TG(16:1(9Z)/18:0/18:0)[iso3]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6B27103-43F9-F940-98B7-89550F018B33}"/>
              </a:ext>
            </a:extLst>
          </p:cNvPr>
          <p:cNvSpPr/>
          <p:nvPr/>
        </p:nvSpPr>
        <p:spPr>
          <a:xfrm>
            <a:off x="3115522" y="4106610"/>
            <a:ext cx="2191743" cy="421455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RAMP_C_000114913</a:t>
            </a:r>
          </a:p>
        </p:txBody>
      </p:sp>
      <p:cxnSp>
        <p:nvCxnSpPr>
          <p:cNvPr id="54" name="Connector: Curved 15">
            <a:extLst>
              <a:ext uri="{FF2B5EF4-FFF2-40B4-BE49-F238E27FC236}">
                <a16:creationId xmlns:a16="http://schemas.microsoft.com/office/drawing/2014/main" id="{04F1C055-ACA4-4540-BBAD-5663184B3923}"/>
              </a:ext>
            </a:extLst>
          </p:cNvPr>
          <p:cNvCxnSpPr>
            <a:cxnSpLocks/>
            <a:stCxn id="53" idx="3"/>
            <a:endCxn id="47" idx="2"/>
          </p:cNvCxnSpPr>
          <p:nvPr/>
        </p:nvCxnSpPr>
        <p:spPr>
          <a:xfrm flipV="1">
            <a:off x="5307265" y="3613666"/>
            <a:ext cx="2100184" cy="703672"/>
          </a:xfrm>
          <a:prstGeom prst="curvedConnector2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55" name="Connector: Curved 20">
            <a:extLst>
              <a:ext uri="{FF2B5EF4-FFF2-40B4-BE49-F238E27FC236}">
                <a16:creationId xmlns:a16="http://schemas.microsoft.com/office/drawing/2014/main" id="{01B1B6A2-2095-BC42-95D4-509FFDF7B153}"/>
              </a:ext>
            </a:extLst>
          </p:cNvPr>
          <p:cNvCxnSpPr>
            <a:cxnSpLocks/>
            <a:stCxn id="53" idx="3"/>
            <a:endCxn id="48" idx="0"/>
          </p:cNvCxnSpPr>
          <p:nvPr/>
        </p:nvCxnSpPr>
        <p:spPr>
          <a:xfrm>
            <a:off x="5307265" y="4317338"/>
            <a:ext cx="1184964" cy="738530"/>
          </a:xfrm>
          <a:prstGeom prst="curvedConnector2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37F712AB-A81F-4546-93EB-A4918ED3A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5259" y="2268342"/>
            <a:ext cx="1964209" cy="120307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0AE9068-2FA9-3945-BD4A-0296C260FCD3}"/>
              </a:ext>
            </a:extLst>
          </p:cNvPr>
          <p:cNvSpPr txBox="1"/>
          <p:nvPr/>
        </p:nvSpPr>
        <p:spPr>
          <a:xfrm>
            <a:off x="4395755" y="3431925"/>
            <a:ext cx="1644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chebi:64615</a:t>
            </a:r>
          </a:p>
        </p:txBody>
      </p:sp>
      <p:cxnSp>
        <p:nvCxnSpPr>
          <p:cNvPr id="58" name="Connector: Curved 34">
            <a:extLst>
              <a:ext uri="{FF2B5EF4-FFF2-40B4-BE49-F238E27FC236}">
                <a16:creationId xmlns:a16="http://schemas.microsoft.com/office/drawing/2014/main" id="{46A7EBE7-81BD-5E4B-BD24-00F31C9862E5}"/>
              </a:ext>
            </a:extLst>
          </p:cNvPr>
          <p:cNvCxnSpPr>
            <a:cxnSpLocks/>
            <a:stCxn id="53" idx="3"/>
            <a:endCxn id="57" idx="2"/>
          </p:cNvCxnSpPr>
          <p:nvPr/>
        </p:nvCxnSpPr>
        <p:spPr>
          <a:xfrm flipH="1" flipV="1">
            <a:off x="5218140" y="3801257"/>
            <a:ext cx="89125" cy="516081"/>
          </a:xfrm>
          <a:prstGeom prst="curvedConnector4">
            <a:avLst>
              <a:gd name="adj1" fmla="val -256494"/>
              <a:gd name="adj2" fmla="val 70416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3F930E20-8DFA-694E-934F-55B269ACF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2969" y="4859819"/>
            <a:ext cx="1885950" cy="109537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DE12BB5-7AC6-CD41-B347-9A88E95497D4}"/>
              </a:ext>
            </a:extLst>
          </p:cNvPr>
          <p:cNvSpPr txBox="1"/>
          <p:nvPr/>
        </p:nvSpPr>
        <p:spPr>
          <a:xfrm>
            <a:off x="3217103" y="4647175"/>
            <a:ext cx="2084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kegg:C00422</a:t>
            </a:r>
          </a:p>
        </p:txBody>
      </p:sp>
      <p:cxnSp>
        <p:nvCxnSpPr>
          <p:cNvPr id="61" name="Connector: Curved 50">
            <a:extLst>
              <a:ext uri="{FF2B5EF4-FFF2-40B4-BE49-F238E27FC236}">
                <a16:creationId xmlns:a16="http://schemas.microsoft.com/office/drawing/2014/main" id="{E8B5C8EF-02A5-A847-8D2C-0A54F255A807}"/>
              </a:ext>
            </a:extLst>
          </p:cNvPr>
          <p:cNvCxnSpPr>
            <a:cxnSpLocks/>
            <a:stCxn id="53" idx="3"/>
          </p:cNvCxnSpPr>
          <p:nvPr/>
        </p:nvCxnSpPr>
        <p:spPr>
          <a:xfrm flipH="1">
            <a:off x="4783325" y="4317338"/>
            <a:ext cx="523940" cy="514503"/>
          </a:xfrm>
          <a:prstGeom prst="curvedConnector3">
            <a:avLst>
              <a:gd name="adj1" fmla="val -43631"/>
            </a:avLst>
          </a:prstGeom>
          <a:noFill/>
          <a:ln w="57150" cap="flat" cmpd="sng" algn="ctr">
            <a:solidFill>
              <a:srgbClr val="4472C4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54987C8-6048-2B4B-BE14-46A61E8DC830}"/>
              </a:ext>
            </a:extLst>
          </p:cNvPr>
          <p:cNvSpPr txBox="1"/>
          <p:nvPr/>
        </p:nvSpPr>
        <p:spPr>
          <a:xfrm>
            <a:off x="397890" y="1977096"/>
            <a:ext cx="24424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118 of 125 HMDB TG records map over to the generic kegg:C00422 TG</a:t>
            </a:r>
          </a:p>
          <a:p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HMDB does not map to these two generic </a:t>
            </a:r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chebi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ids.</a:t>
            </a:r>
          </a:p>
          <a:p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WikiPathways uses the generic </a:t>
            </a:r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chebi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ids in a few cases.</a:t>
            </a:r>
          </a:p>
        </p:txBody>
      </p:sp>
    </p:spTree>
    <p:extLst>
      <p:ext uri="{BB962C8B-B14F-4D97-AF65-F5344CB8AC3E}">
        <p14:creationId xmlns:p14="http://schemas.microsoft.com/office/powerpoint/2010/main" val="4033192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6" y="36093"/>
            <a:ext cx="11205634" cy="1131889"/>
          </a:xfrm>
        </p:spPr>
        <p:txBody>
          <a:bodyPr anchor="b">
            <a:normAutofit/>
          </a:bodyPr>
          <a:lstStyle/>
          <a:p>
            <a:r>
              <a:rPr lang="en-US" sz="3600" u="sng" dirty="0">
                <a:latin typeface="Century Gothic" panose="020B0502020202020204" pitchFamily="34" charset="0"/>
              </a:rPr>
              <a:t>FAIR</a:t>
            </a:r>
            <a:r>
              <a:rPr lang="en-US" sz="3600" dirty="0">
                <a:latin typeface="Century Gothic" panose="020B0502020202020204" pitchFamily="34" charset="0"/>
              </a:rPr>
              <a:t> (</a:t>
            </a:r>
            <a:r>
              <a:rPr lang="en-US" sz="3600" u="sng" dirty="0">
                <a:latin typeface="Century Gothic" panose="020B0502020202020204" pitchFamily="34" charset="0"/>
              </a:rPr>
              <a:t>F</a:t>
            </a:r>
            <a:r>
              <a:rPr lang="en-US" sz="3600" dirty="0">
                <a:latin typeface="Century Gothic" panose="020B0502020202020204" pitchFamily="34" charset="0"/>
              </a:rPr>
              <a:t>indability, </a:t>
            </a:r>
            <a:r>
              <a:rPr lang="en-US" sz="3600" u="sng" dirty="0">
                <a:latin typeface="Century Gothic" panose="020B0502020202020204" pitchFamily="34" charset="0"/>
              </a:rPr>
              <a:t>A</a:t>
            </a:r>
            <a:r>
              <a:rPr lang="en-US" sz="3600" dirty="0">
                <a:latin typeface="Century Gothic" panose="020B0502020202020204" pitchFamily="34" charset="0"/>
              </a:rPr>
              <a:t>ccessibility, </a:t>
            </a:r>
            <a:r>
              <a:rPr lang="en-US" sz="3600" u="sng" dirty="0">
                <a:latin typeface="Century Gothic" panose="020B0502020202020204" pitchFamily="34" charset="0"/>
              </a:rPr>
              <a:t>I</a:t>
            </a:r>
            <a:r>
              <a:rPr lang="en-US" sz="3600" dirty="0">
                <a:latin typeface="Century Gothic" panose="020B0502020202020204" pitchFamily="34" charset="0"/>
              </a:rPr>
              <a:t>nteroperability, </a:t>
            </a:r>
            <a:r>
              <a:rPr lang="en-US" sz="3600" u="sng" dirty="0">
                <a:latin typeface="Century Gothic" panose="020B0502020202020204" pitchFamily="34" charset="0"/>
              </a:rPr>
              <a:t>R</a:t>
            </a:r>
            <a:r>
              <a:rPr lang="en-US" sz="3600" dirty="0">
                <a:latin typeface="Century Gothic" panose="020B0502020202020204" pitchFamily="34" charset="0"/>
              </a:rPr>
              <a:t>euse) </a:t>
            </a:r>
            <a:r>
              <a:rPr lang="en-US" b="0" dirty="0">
                <a:latin typeface="Century Gothic" panose="020B0502020202020204" pitchFamily="34" charset="0"/>
              </a:rPr>
              <a:t>Wilkinson et al. Sci Data 2016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70BF29-E338-A84C-9D7C-155C9EB8A5C8}"/>
              </a:ext>
            </a:extLst>
          </p:cNvPr>
          <p:cNvSpPr txBox="1"/>
          <p:nvPr/>
        </p:nvSpPr>
        <p:spPr>
          <a:xfrm>
            <a:off x="462455" y="1555534"/>
            <a:ext cx="11330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i="1" dirty="0">
                <a:latin typeface="Century Gothic" panose="020B0502020202020204" pitchFamily="34" charset="0"/>
                <a:sym typeface="Wingdings" pitchFamily="2" charset="2"/>
              </a:rPr>
              <a:t>Requires standardization</a:t>
            </a:r>
            <a:r>
              <a:rPr lang="en-US" dirty="0">
                <a:latin typeface="Century Gothic" panose="020B0502020202020204" pitchFamily="34" charset="0"/>
                <a:sym typeface="Wingdings" pitchFamily="2" charset="2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Sample collection/storage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Data acquisition (instrumentation, reagents,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Molecular data reporting (standards in naming of analytes, their annotations,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Meta-data reporting (information on sample collection/storage, sample annotations,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Data processing and reporting (software, version, parameters, etc.)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38A13-EB0A-594A-9EEF-7CAB172C7A94}"/>
              </a:ext>
            </a:extLst>
          </p:cNvPr>
          <p:cNvSpPr txBox="1"/>
          <p:nvPr/>
        </p:nvSpPr>
        <p:spPr>
          <a:xfrm>
            <a:off x="462456" y="3350974"/>
            <a:ext cx="54128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i="1" dirty="0">
                <a:latin typeface="Century Gothic" panose="020B0502020202020204" pitchFamily="34" charset="0"/>
                <a:sym typeface="Wingdings" pitchFamily="2" charset="2"/>
              </a:rPr>
              <a:t>Each field is largely siloed</a:t>
            </a:r>
            <a:r>
              <a:rPr lang="en-US" dirty="0">
                <a:latin typeface="Century Gothic" panose="020B0502020202020204" pitchFamily="34" charset="0"/>
                <a:sym typeface="Wingdings" pitchFamily="2" charset="2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  <a:sym typeface="Wingdings" pitchFamily="2" charset="2"/>
              </a:rPr>
              <a:t>Standards in annotations are data-type dependent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  <a:sym typeface="Wingdings" pitchFamily="2" charset="2"/>
              </a:rPr>
              <a:t>Different fields have different requirements in data reporting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  <a:sym typeface="Wingdings" pitchFamily="2" charset="2"/>
              </a:rPr>
              <a:t>Formats are data-dependent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46B43A-6896-DE4A-A2F1-25A40FAC7E03}"/>
              </a:ext>
            </a:extLst>
          </p:cNvPr>
          <p:cNvSpPr txBox="1"/>
          <p:nvPr/>
        </p:nvSpPr>
        <p:spPr>
          <a:xfrm>
            <a:off x="462455" y="5146414"/>
            <a:ext cx="6784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à"/>
            </a:pPr>
            <a:r>
              <a:rPr lang="en-US" b="1" i="1" dirty="0">
                <a:latin typeface="Century Gothic" panose="020B0502020202020204" pitchFamily="34" charset="0"/>
                <a:sym typeface="Wingdings" pitchFamily="2" charset="2"/>
              </a:rPr>
              <a:t>Many options to choose from!</a:t>
            </a:r>
            <a:endParaRPr lang="en-US" dirty="0">
              <a:latin typeface="Century Gothic" panose="020B0502020202020204" pitchFamily="34" charset="0"/>
              <a:sym typeface="Wingdings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  <a:sym typeface="Wingdings" pitchFamily="2" charset="2"/>
              </a:rPr>
              <a:t>Requires domain knowledge and frequent updating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  <a:sym typeface="Wingdings" pitchFamily="2" charset="2"/>
              </a:rPr>
              <a:t>Requires communication across fields</a:t>
            </a:r>
          </a:p>
        </p:txBody>
      </p:sp>
      <p:pic>
        <p:nvPicPr>
          <p:cNvPr id="7170" name="Picture 2" descr="Image result for xkcd standards">
            <a:extLst>
              <a:ext uri="{FF2B5EF4-FFF2-40B4-BE49-F238E27FC236}">
                <a16:creationId xmlns:a16="http://schemas.microsoft.com/office/drawing/2014/main" id="{D75C428E-0FC2-C440-8D54-356722A67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432" y="3494195"/>
            <a:ext cx="4220028" cy="238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07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FE8F0C-3BCE-8445-AA5D-0F58B93FC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25" t="12555" r="14691" b="40332"/>
          <a:stretch/>
        </p:blipFill>
        <p:spPr>
          <a:xfrm>
            <a:off x="8952539" y="73422"/>
            <a:ext cx="2379491" cy="119675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CA226C8-25EB-2644-B600-B5F2ACFFE365}"/>
              </a:ext>
            </a:extLst>
          </p:cNvPr>
          <p:cNvSpPr txBox="1">
            <a:spLocks/>
          </p:cNvSpPr>
          <p:nvPr/>
        </p:nvSpPr>
        <p:spPr>
          <a:xfrm>
            <a:off x="397890" y="48237"/>
            <a:ext cx="11205634" cy="1131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 err="1">
                <a:latin typeface="Century Gothic" panose="020B0502020202020204" pitchFamily="34" charset="0"/>
                <a:ea typeface="Arial" charset="0"/>
                <a:cs typeface="Arial" charset="0"/>
              </a:rPr>
              <a:t>RaMP</a:t>
            </a:r>
            <a:r>
              <a:rPr lang="en-US" sz="3400" dirty="0">
                <a:latin typeface="Century Gothic" panose="020B0502020202020204" pitchFamily="34" charset="0"/>
                <a:ea typeface="Arial" charset="0"/>
                <a:cs typeface="Arial" charset="0"/>
              </a:rPr>
              <a:t> 2.0</a:t>
            </a:r>
          </a:p>
          <a:p>
            <a:endParaRPr lang="en-US" sz="3400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48D03EA-EA3F-5941-BDB7-0E32C222A06D}"/>
              </a:ext>
            </a:extLst>
          </p:cNvPr>
          <p:cNvGraphicFramePr>
            <a:graphicFrameLocks noGrp="1"/>
          </p:cNvGraphicFramePr>
          <p:nvPr/>
        </p:nvGraphicFramePr>
        <p:xfrm>
          <a:off x="231401" y="1646834"/>
          <a:ext cx="11100629" cy="3540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8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7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8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1900">
                  <a:extLst>
                    <a:ext uri="{9D8B030D-6E8A-4147-A177-3AD203B41FA5}">
                      <a16:colId xmlns:a16="http://schemas.microsoft.com/office/drawing/2014/main" val="4162929425"/>
                    </a:ext>
                  </a:extLst>
                </a:gridCol>
                <a:gridCol w="1711900">
                  <a:extLst>
                    <a:ext uri="{9D8B030D-6E8A-4147-A177-3AD203B41FA5}">
                      <a16:colId xmlns:a16="http://schemas.microsoft.com/office/drawing/2014/main" val="2899198873"/>
                    </a:ext>
                  </a:extLst>
                </a:gridCol>
              </a:tblGrid>
              <a:tr h="727120"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HMDB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KEGG*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Reactome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WikiPathways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700" b="1" dirty="0"/>
                        <a:t># Distinct Metabolites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0" dirty="0"/>
                        <a:t>114,518 (+790)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0" dirty="0"/>
                        <a:t>114,222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dirty="0"/>
                        <a:t>4,684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0" dirty="0"/>
                        <a:t>2,131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0" dirty="0"/>
                        <a:t>3,249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984">
                <a:tc>
                  <a:txBody>
                    <a:bodyPr/>
                    <a:lstStyle/>
                    <a:p>
                      <a:pPr algn="l"/>
                      <a:r>
                        <a:rPr lang="en-US" sz="1700" b="1" dirty="0"/>
                        <a:t># Distinct Genes/Enzymes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0" dirty="0"/>
                        <a:t>13,927 (-1,490*)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0" dirty="0"/>
                        <a:t>5,702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0" dirty="0"/>
                        <a:t>1,680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0" dirty="0"/>
                        <a:t>11,437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0" dirty="0"/>
                        <a:t>12,188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444">
                <a:tc>
                  <a:txBody>
                    <a:bodyPr/>
                    <a:lstStyle/>
                    <a:p>
                      <a:pPr algn="l"/>
                      <a:r>
                        <a:rPr lang="en-US" sz="1700" b="1" dirty="0"/>
                        <a:t># Distinct Pathways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0" dirty="0"/>
                        <a:t>55,215 (+3,689)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0" dirty="0"/>
                        <a:t>48,682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0" dirty="0"/>
                        <a:t>241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0" dirty="0"/>
                        <a:t>2,421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0" dirty="0"/>
                        <a:t>1,112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756">
                <a:tc>
                  <a:txBody>
                    <a:bodyPr/>
                    <a:lstStyle/>
                    <a:p>
                      <a:pPr algn="l"/>
                      <a:r>
                        <a:rPr lang="en-US" sz="1700" b="1" dirty="0"/>
                        <a:t># Metabolite-Pathway Mappings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0" dirty="0"/>
                        <a:t>408,232 (+338,567)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0" dirty="0"/>
                        <a:t>369,210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0" dirty="0"/>
                        <a:t>1989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0" dirty="0"/>
                        <a:t>28,157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0" dirty="0"/>
                        <a:t>10,865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756">
                <a:tc>
                  <a:txBody>
                    <a:bodyPr/>
                    <a:lstStyle/>
                    <a:p>
                      <a:pPr algn="l"/>
                      <a:r>
                        <a:rPr lang="en-US" sz="1700" b="1" dirty="0"/>
                        <a:t># Gene-Pathway Mappings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0" dirty="0"/>
                        <a:t>463,447 (-3,143*)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dirty="0"/>
                        <a:t>208,613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dirty="0"/>
                        <a:t>5,323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0" dirty="0"/>
                        <a:t>121,076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0" dirty="0"/>
                        <a:t>53,837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77374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FE38DD0-17D5-6843-AABE-DF149C70D4E9}"/>
              </a:ext>
            </a:extLst>
          </p:cNvPr>
          <p:cNvSpPr txBox="1"/>
          <p:nvPr/>
        </p:nvSpPr>
        <p:spPr>
          <a:xfrm>
            <a:off x="231401" y="5511747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From HMDB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A475EB5-93F0-6348-993B-5BE203A6BEA0}"/>
              </a:ext>
            </a:extLst>
          </p:cNvPr>
          <p:cNvSpPr/>
          <p:nvPr/>
        </p:nvSpPr>
        <p:spPr>
          <a:xfrm>
            <a:off x="2497540" y="1244574"/>
            <a:ext cx="2279176" cy="456920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916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2FE8F0C-3BCE-8445-AA5D-0F58B93FC9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25" t="12555" r="14691" b="40332"/>
          <a:stretch/>
        </p:blipFill>
        <p:spPr>
          <a:xfrm>
            <a:off x="8952539" y="73422"/>
            <a:ext cx="2379491" cy="119675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CA226C8-25EB-2644-B600-B5F2ACFFE365}"/>
              </a:ext>
            </a:extLst>
          </p:cNvPr>
          <p:cNvSpPr txBox="1">
            <a:spLocks/>
          </p:cNvSpPr>
          <p:nvPr/>
        </p:nvSpPr>
        <p:spPr>
          <a:xfrm>
            <a:off x="397890" y="614181"/>
            <a:ext cx="11205634" cy="1131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latin typeface="Century Gothic" panose="020B0502020202020204" pitchFamily="34" charset="0"/>
                <a:ea typeface="Arial" charset="0"/>
                <a:cs typeface="Arial" charset="0"/>
              </a:rPr>
              <a:t>RaMP 2.0 Chemical Properties</a:t>
            </a:r>
          </a:p>
          <a:p>
            <a:endParaRPr lang="en-US" sz="3400" dirty="0">
              <a:latin typeface="Century Gothic" panose="020B0502020202020204" pitchFamily="34" charset="0"/>
              <a:ea typeface="Arial" charset="0"/>
              <a:cs typeface="Arial" charset="0"/>
            </a:endParaRPr>
          </a:p>
          <a:p>
            <a:endParaRPr lang="en-US" sz="3400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48D03EA-EA3F-5941-BDB7-0E32C222A06D}"/>
              </a:ext>
            </a:extLst>
          </p:cNvPr>
          <p:cNvGraphicFramePr>
            <a:graphicFrameLocks noGrp="1"/>
          </p:cNvGraphicFramePr>
          <p:nvPr/>
        </p:nvGraphicFramePr>
        <p:xfrm>
          <a:off x="612401" y="1862734"/>
          <a:ext cx="10719630" cy="1097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7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0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9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6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4571">
                  <a:extLst>
                    <a:ext uri="{9D8B030D-6E8A-4147-A177-3AD203B41FA5}">
                      <a16:colId xmlns:a16="http://schemas.microsoft.com/office/drawing/2014/main" val="4162929425"/>
                    </a:ext>
                  </a:extLst>
                </a:gridCol>
              </a:tblGrid>
              <a:tr h="727120">
                <a:tc>
                  <a:txBody>
                    <a:bodyPr/>
                    <a:lstStyle/>
                    <a:p>
                      <a:pPr algn="l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Total Distinct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Compounds*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HMDB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ChEBI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LipidMaps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700" b="1" dirty="0"/>
                        <a:t>Chemical Properties</a:t>
                      </a:r>
                      <a:r>
                        <a:rPr lang="en-US" sz="2400" b="1" baseline="30000" dirty="0"/>
                        <a:t>§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0" dirty="0"/>
                        <a:t>115,958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0" dirty="0"/>
                        <a:t>113,569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dirty="0"/>
                        <a:t>9,354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0" dirty="0"/>
                        <a:t>651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FE38DD0-17D5-6843-AABE-DF149C70D4E9}"/>
              </a:ext>
            </a:extLst>
          </p:cNvPr>
          <p:cNvSpPr txBox="1"/>
          <p:nvPr/>
        </p:nvSpPr>
        <p:spPr>
          <a:xfrm>
            <a:off x="397890" y="4788765"/>
            <a:ext cx="839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Distinct </a:t>
            </a:r>
            <a:r>
              <a:rPr lang="en-US" dirty="0" err="1"/>
              <a:t>InCHI</a:t>
            </a:r>
            <a:r>
              <a:rPr lang="en-US" dirty="0"/>
              <a:t> Keys</a:t>
            </a:r>
          </a:p>
          <a:p>
            <a:r>
              <a:rPr lang="en-US" sz="1800" dirty="0"/>
              <a:t>§ Chemical properties are only captured for compounds referenced within RaMP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A2266-0655-406D-8267-04473D61CA19}"/>
              </a:ext>
            </a:extLst>
          </p:cNvPr>
          <p:cNvSpPr txBox="1"/>
          <p:nvPr/>
        </p:nvSpPr>
        <p:spPr>
          <a:xfrm>
            <a:off x="612401" y="3352798"/>
            <a:ext cx="10435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Chemical properties include, chemical information source, chemical source identifier, isomeric SMILES, </a:t>
            </a:r>
            <a:r>
              <a:rPr lang="en-US" dirty="0" err="1"/>
              <a:t>InCHI</a:t>
            </a:r>
            <a:r>
              <a:rPr lang="en-US" dirty="0"/>
              <a:t> key, </a:t>
            </a:r>
            <a:r>
              <a:rPr lang="en-US" dirty="0" err="1"/>
              <a:t>InCHI</a:t>
            </a:r>
            <a:r>
              <a:rPr lang="en-US" dirty="0"/>
              <a:t>, molecular weight, monoisotopic mass, common name, molecular formula</a:t>
            </a:r>
          </a:p>
        </p:txBody>
      </p:sp>
    </p:spTree>
    <p:extLst>
      <p:ext uri="{BB962C8B-B14F-4D97-AF65-F5344CB8AC3E}">
        <p14:creationId xmlns:p14="http://schemas.microsoft.com/office/powerpoint/2010/main" val="2788153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60CA37-F919-D648-BED2-F664E098D4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6"/>
          <a:stretch/>
        </p:blipFill>
        <p:spPr>
          <a:xfrm>
            <a:off x="1298917" y="1209480"/>
            <a:ext cx="9021762" cy="47001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69D90A6-601B-8F49-8F9E-E4CEEE4570B6}"/>
              </a:ext>
            </a:extLst>
          </p:cNvPr>
          <p:cNvSpPr txBox="1">
            <a:spLocks/>
          </p:cNvSpPr>
          <p:nvPr/>
        </p:nvSpPr>
        <p:spPr>
          <a:xfrm>
            <a:off x="384827" y="-317825"/>
            <a:ext cx="11205634" cy="11318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 err="1">
                <a:latin typeface="Century Gothic" panose="020B0502020202020204" pitchFamily="34" charset="0"/>
                <a:ea typeface="Arial" charset="0"/>
                <a:cs typeface="Arial" charset="0"/>
              </a:rPr>
              <a:t>IntLIM</a:t>
            </a:r>
            <a:r>
              <a:rPr lang="en-US" sz="3400" dirty="0">
                <a:latin typeface="Century Gothic" panose="020B0502020202020204" pitchFamily="34" charset="0"/>
                <a:ea typeface="Arial" charset="0"/>
                <a:cs typeface="Arial" charset="0"/>
              </a:rPr>
              <a:t> Interactive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8823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8250" y="166939"/>
            <a:ext cx="11205634" cy="614111"/>
          </a:xfrm>
        </p:spPr>
        <p:txBody>
          <a:bodyPr anchor="b"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Robustness of significant pairs uncovered</a:t>
            </a:r>
            <a:endParaRPr lang="en-US" sz="34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4C8019-78F1-462A-994A-A41CB242DBF4}"/>
              </a:ext>
            </a:extLst>
          </p:cNvPr>
          <p:cNvGrpSpPr/>
          <p:nvPr/>
        </p:nvGrpSpPr>
        <p:grpSpPr>
          <a:xfrm>
            <a:off x="1919240" y="1663342"/>
            <a:ext cx="7467828" cy="4334103"/>
            <a:chOff x="4911528" y="1883492"/>
            <a:chExt cx="6369560" cy="393627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9D5261F-9525-49E3-A893-DF737D764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528" y="1883492"/>
              <a:ext cx="6369560" cy="3936277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AEC4D98-7D50-4E63-91A7-7F964558D574}"/>
                </a:ext>
              </a:extLst>
            </p:cNvPr>
            <p:cNvGrpSpPr/>
            <p:nvPr/>
          </p:nvGrpSpPr>
          <p:grpSpPr>
            <a:xfrm>
              <a:off x="9217409" y="1956759"/>
              <a:ext cx="1766385" cy="628248"/>
              <a:chOff x="8079689" y="1381461"/>
              <a:chExt cx="2465037" cy="87554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AEF1D6C-5A6D-4E59-B81C-8A7B2E6E19BF}"/>
                  </a:ext>
                </a:extLst>
              </p:cNvPr>
              <p:cNvSpPr/>
              <p:nvPr/>
            </p:nvSpPr>
            <p:spPr>
              <a:xfrm>
                <a:off x="8186024" y="1493782"/>
                <a:ext cx="190501" cy="19140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0B90AC-B3C4-4B10-ABA4-CBDAEBC23033}"/>
                  </a:ext>
                </a:extLst>
              </p:cNvPr>
              <p:cNvSpPr txBox="1"/>
              <p:nvPr/>
            </p:nvSpPr>
            <p:spPr>
              <a:xfrm>
                <a:off x="8407913" y="1398364"/>
                <a:ext cx="2136813" cy="428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Century Gothic" panose="020B0502020202020204" pitchFamily="34" charset="0"/>
                  </a:rPr>
                  <a:t>Permuted Data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850F4D9-627A-4577-9451-B2FB705009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3723" y="2055911"/>
                <a:ext cx="361951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6F6CFAB-F1C9-4212-B82E-EE5BB988EB53}"/>
                  </a:ext>
                </a:extLst>
              </p:cNvPr>
              <p:cNvSpPr txBox="1"/>
              <p:nvPr/>
            </p:nvSpPr>
            <p:spPr>
              <a:xfrm>
                <a:off x="8407913" y="1828079"/>
                <a:ext cx="1875082" cy="4289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Century Gothic" panose="020B0502020202020204" pitchFamily="34" charset="0"/>
                  </a:rPr>
                  <a:t>Original Data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676BCC-8084-4349-A715-64581F98565F}"/>
                  </a:ext>
                </a:extLst>
              </p:cNvPr>
              <p:cNvSpPr/>
              <p:nvPr/>
            </p:nvSpPr>
            <p:spPr>
              <a:xfrm>
                <a:off x="8079689" y="1381461"/>
                <a:ext cx="2465037" cy="8701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68D1B37-7EEA-46C7-AD54-48DF4270FD0A}"/>
              </a:ext>
            </a:extLst>
          </p:cNvPr>
          <p:cNvSpPr txBox="1"/>
          <p:nvPr/>
        </p:nvSpPr>
        <p:spPr>
          <a:xfrm>
            <a:off x="388249" y="1052919"/>
            <a:ext cx="11205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entury Gothic" panose="020B0502020202020204" pitchFamily="34" charset="0"/>
              </a:rPr>
              <a:t>Count of analyte associations is significantly higher in original data than in permuted data (100 iterations)</a:t>
            </a:r>
          </a:p>
        </p:txBody>
      </p:sp>
    </p:spTree>
    <p:extLst>
      <p:ext uri="{BB962C8B-B14F-4D97-AF65-F5344CB8AC3E}">
        <p14:creationId xmlns:p14="http://schemas.microsoft.com/office/powerpoint/2010/main" val="26186731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-317825"/>
            <a:ext cx="11205634" cy="1131889"/>
          </a:xfrm>
        </p:spPr>
        <p:txBody>
          <a:bodyPr anchor="b">
            <a:normAutofit/>
          </a:bodyPr>
          <a:lstStyle/>
          <a:p>
            <a:r>
              <a:rPr lang="en-US" sz="34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Predicted Relationships: Numerical Integration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3585FA-3702-F749-8BF4-BD7F15BD9F06}"/>
              </a:ext>
            </a:extLst>
          </p:cNvPr>
          <p:cNvSpPr txBox="1"/>
          <p:nvPr/>
        </p:nvSpPr>
        <p:spPr>
          <a:xfrm>
            <a:off x="298112" y="1173154"/>
            <a:ext cx="9687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u="sng" dirty="0">
                <a:latin typeface="Century Gothic" panose="020B0502020202020204" pitchFamily="34" charset="0"/>
              </a:rPr>
              <a:t>Pairwise-associations of analytes</a:t>
            </a:r>
            <a:r>
              <a:rPr lang="en-US" altLang="en-US" dirty="0">
                <a:latin typeface="Century Gothic" panose="020B0502020202020204" pitchFamily="34" charset="0"/>
              </a:rPr>
              <a:t> (e.g. linear modeling, correlation-based methods)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Consistent analyte associations across all samples (e.g. canonical correlations)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Phenotype-specific associations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Indirect effects of an analyte on a given phenotype (e.g. mediation analysis)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251EF6-A51A-3E46-8EA2-DBB0A98DFDFD}"/>
              </a:ext>
            </a:extLst>
          </p:cNvPr>
          <p:cNvSpPr txBox="1"/>
          <p:nvPr/>
        </p:nvSpPr>
        <p:spPr>
          <a:xfrm>
            <a:off x="298112" y="5392261"/>
            <a:ext cx="11371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Century Gothic" panose="020B0502020202020204" pitchFamily="34" charset="0"/>
                <a:sym typeface="Wingdings" pitchFamily="2" charset="2"/>
              </a:rPr>
              <a:t>The method you use to define relationships will give you complementary information and can yield new knowledge!</a:t>
            </a:r>
            <a:endParaRPr lang="en-US" b="1" i="1" dirty="0">
              <a:latin typeface="Century Gothic" panose="020B0502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45481C-70C5-9B48-A913-B673F3A10C14}"/>
              </a:ext>
            </a:extLst>
          </p:cNvPr>
          <p:cNvSpPr txBox="1"/>
          <p:nvPr/>
        </p:nvSpPr>
        <p:spPr>
          <a:xfrm>
            <a:off x="298112" y="2487190"/>
            <a:ext cx="9687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u="sng" dirty="0">
                <a:latin typeface="Century Gothic" panose="020B0502020202020204" pitchFamily="34" charset="0"/>
              </a:rPr>
              <a:t>Dimensionality reduction </a:t>
            </a:r>
            <a:r>
              <a:rPr lang="en-US" altLang="en-US" dirty="0">
                <a:latin typeface="Century Gothic" panose="020B0502020202020204" pitchFamily="34" charset="0"/>
              </a:rPr>
              <a:t> (e.g. WGCNA, </a:t>
            </a:r>
            <a:r>
              <a:rPr lang="en-US" altLang="en-US" dirty="0" err="1">
                <a:latin typeface="Century Gothic" panose="020B0502020202020204" pitchFamily="34" charset="0"/>
              </a:rPr>
              <a:t>SmCCNet</a:t>
            </a:r>
            <a:r>
              <a:rPr lang="en-US" altLang="en-US" dirty="0">
                <a:latin typeface="Century Gothic" panose="020B0502020202020204" pitchFamily="34" charset="0"/>
              </a:rPr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Reduce your data to modules that each contain related analytes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Relate modules to phenotype, biological pathways, or other known information (e.g. other public datasets)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C1B507-C1E9-4347-B40A-96D1D57190FC}"/>
              </a:ext>
            </a:extLst>
          </p:cNvPr>
          <p:cNvSpPr txBox="1"/>
          <p:nvPr/>
        </p:nvSpPr>
        <p:spPr>
          <a:xfrm>
            <a:off x="298112" y="3801226"/>
            <a:ext cx="9687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u="sng" dirty="0">
                <a:latin typeface="Century Gothic" panose="020B0502020202020204" pitchFamily="34" charset="0"/>
              </a:rPr>
              <a:t>Networks</a:t>
            </a:r>
            <a:endParaRPr lang="en-US" altLang="en-US" dirty="0">
              <a:latin typeface="Century Gothic" panose="020B0502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Requires definition of nodes and edges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Quantify characteristics of the network (node degree, between centrality)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Identify modules (Louvain, </a:t>
            </a:r>
            <a:r>
              <a:rPr lang="en-US" kern="0" dirty="0" err="1">
                <a:solidFill>
                  <a:prstClr val="black"/>
                </a:solidFill>
                <a:latin typeface="Century Gothic" panose="020B0502020202020204" pitchFamily="34" charset="0"/>
              </a:rPr>
              <a:t>MuNCut</a:t>
            </a:r>
            <a:r>
              <a:rPr lang="en-US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) and relate them to known information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prstClr val="black"/>
                </a:solidFill>
                <a:latin typeface="Century Gothic" panose="020B0502020202020204" pitchFamily="34" charset="0"/>
              </a:rPr>
              <a:t>Compare networks</a:t>
            </a:r>
          </a:p>
        </p:txBody>
      </p:sp>
    </p:spTree>
    <p:extLst>
      <p:ext uri="{BB962C8B-B14F-4D97-AF65-F5344CB8AC3E}">
        <p14:creationId xmlns:p14="http://schemas.microsoft.com/office/powerpoint/2010/main" val="272647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51741-C53F-6443-A9FA-C427987E1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238" y="371475"/>
            <a:ext cx="8913812" cy="9144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Basic R data structures: vector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15003-0671-7D41-BF2A-FC6522C3AE25}"/>
              </a:ext>
            </a:extLst>
          </p:cNvPr>
          <p:cNvSpPr txBox="1"/>
          <p:nvPr/>
        </p:nvSpPr>
        <p:spPr>
          <a:xfrm>
            <a:off x="795130" y="1640464"/>
            <a:ext cx="5052986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Vectors</a:t>
            </a:r>
            <a:r>
              <a:rPr lang="en-US" sz="2400" dirty="0"/>
              <a:t>: beware of mixing types!</a:t>
            </a:r>
          </a:p>
          <a:p>
            <a:endParaRPr lang="en-US" sz="2000" dirty="0"/>
          </a:p>
          <a:p>
            <a:pPr lvl="2"/>
            <a:r>
              <a:rPr lang="en-US" sz="2000" dirty="0"/>
              <a:t>&gt; a=c(1.44,"A",2,"C")</a:t>
            </a:r>
          </a:p>
          <a:p>
            <a:pPr lvl="2"/>
            <a:r>
              <a:rPr lang="en-US" sz="2000" dirty="0"/>
              <a:t>&gt; a</a:t>
            </a:r>
          </a:p>
          <a:p>
            <a:pPr lvl="2"/>
            <a:r>
              <a:rPr lang="en-US" sz="2000" dirty="0"/>
              <a:t>[1] "1.44" "A"    "2"    "C"</a:t>
            </a:r>
          </a:p>
          <a:p>
            <a:pPr lvl="2"/>
            <a:r>
              <a:rPr lang="en-US" sz="2000" dirty="0"/>
              <a:t>&gt; </a:t>
            </a:r>
            <a:r>
              <a:rPr lang="en-US" sz="2000" dirty="0" err="1"/>
              <a:t>typeof</a:t>
            </a:r>
            <a:r>
              <a:rPr lang="en-US" sz="2000" dirty="0"/>
              <a:t>(a)</a:t>
            </a:r>
          </a:p>
          <a:p>
            <a:pPr lvl="2"/>
            <a:r>
              <a:rPr lang="en-US" sz="2000" dirty="0"/>
              <a:t>[1] "character"</a:t>
            </a:r>
          </a:p>
          <a:p>
            <a:pPr lvl="2"/>
            <a:r>
              <a:rPr lang="en-US" sz="2000" dirty="0"/>
              <a:t>&gt; </a:t>
            </a:r>
            <a:r>
              <a:rPr lang="en-US" sz="2000" dirty="0" err="1"/>
              <a:t>as.numeric</a:t>
            </a:r>
            <a:r>
              <a:rPr lang="en-US" sz="2000" dirty="0"/>
              <a:t>(a)</a:t>
            </a:r>
          </a:p>
          <a:p>
            <a:pPr lvl="2"/>
            <a:r>
              <a:rPr lang="en-US" sz="2000" dirty="0"/>
              <a:t>[1] 1.44   NA 2.00   NA</a:t>
            </a:r>
          </a:p>
          <a:p>
            <a:pPr lvl="2"/>
            <a:r>
              <a:rPr lang="en-US" sz="2000" dirty="0"/>
              <a:t>Warning message:</a:t>
            </a:r>
          </a:p>
          <a:p>
            <a:pPr lvl="2"/>
            <a:r>
              <a:rPr lang="en-US" sz="2000" dirty="0"/>
              <a:t>NAs introduced by coercion</a:t>
            </a:r>
          </a:p>
          <a:p>
            <a:pPr lvl="2"/>
            <a:r>
              <a:rPr lang="en-US" sz="2000" dirty="0"/>
              <a:t>&gt; a=c(1.44,A,2,C)</a:t>
            </a:r>
          </a:p>
          <a:p>
            <a:pPr lvl="2"/>
            <a:r>
              <a:rPr lang="en-US" sz="2000" dirty="0"/>
              <a:t>Error: object 'A' not found</a:t>
            </a:r>
          </a:p>
          <a:p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BB593-D88E-8F49-8BCC-FE9D0B6B6458}"/>
              </a:ext>
            </a:extLst>
          </p:cNvPr>
          <p:cNvSpPr txBox="1"/>
          <p:nvPr/>
        </p:nvSpPr>
        <p:spPr>
          <a:xfrm>
            <a:off x="6361044" y="2211772"/>
            <a:ext cx="348685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&gt; C &lt;- 1:10</a:t>
            </a:r>
          </a:p>
          <a:p>
            <a:r>
              <a:rPr lang="en-US" sz="2000" dirty="0"/>
              <a:t>&gt; C</a:t>
            </a:r>
          </a:p>
          <a:p>
            <a:r>
              <a:rPr lang="en-US" sz="2000" dirty="0"/>
              <a:t> [1]  1  2  3  4  5  6  7  8  9 10</a:t>
            </a:r>
          </a:p>
          <a:p>
            <a:r>
              <a:rPr lang="en-US" sz="2000" dirty="0"/>
              <a:t>&gt; C[C &lt; 3]</a:t>
            </a:r>
          </a:p>
          <a:p>
            <a:r>
              <a:rPr lang="en-US" sz="2000" dirty="0"/>
              <a:t>[1] 1 2</a:t>
            </a:r>
          </a:p>
          <a:p>
            <a:endParaRPr lang="en-US" sz="2000" dirty="0"/>
          </a:p>
          <a:p>
            <a:r>
              <a:rPr lang="en-US" sz="2000" dirty="0"/>
              <a:t>&gt; C &lt;- 10:1</a:t>
            </a:r>
          </a:p>
          <a:p>
            <a:r>
              <a:rPr lang="en-US" sz="2000" dirty="0"/>
              <a:t>&gt; C</a:t>
            </a:r>
          </a:p>
          <a:p>
            <a:r>
              <a:rPr lang="en-US" sz="2000" dirty="0"/>
              <a:t> [1] 10  9  8  7  6  5  4  3  2  1</a:t>
            </a:r>
          </a:p>
          <a:p>
            <a:r>
              <a:rPr lang="en-US" sz="2000" dirty="0"/>
              <a:t>&gt; which(C &lt; 3)</a:t>
            </a:r>
          </a:p>
          <a:p>
            <a:r>
              <a:rPr lang="en-US" sz="2000" dirty="0"/>
              <a:t>[1]  9 10</a:t>
            </a:r>
          </a:p>
          <a:p>
            <a:r>
              <a:rPr lang="en-US" sz="2000" dirty="0"/>
              <a:t>&gt; C[9:10]</a:t>
            </a:r>
          </a:p>
          <a:p>
            <a:r>
              <a:rPr lang="en-US" sz="2000" dirty="0"/>
              <a:t>[1] 2 1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00916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51741-C53F-6443-A9FA-C427987E1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238" y="371475"/>
            <a:ext cx="8913812" cy="9144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Basic R data structures: matrix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15003-0671-7D41-BF2A-FC6522C3AE25}"/>
              </a:ext>
            </a:extLst>
          </p:cNvPr>
          <p:cNvSpPr txBox="1"/>
          <p:nvPr/>
        </p:nvSpPr>
        <p:spPr>
          <a:xfrm>
            <a:off x="668620" y="1680220"/>
            <a:ext cx="11476219" cy="44935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Matrix</a:t>
            </a:r>
            <a:r>
              <a:rPr lang="en-US" sz="2400" dirty="0"/>
              <a:t>: two dimensional structure (e.g. rows and columns) of the same type!</a:t>
            </a:r>
          </a:p>
          <a:p>
            <a:endParaRPr lang="en-US" sz="2000" dirty="0"/>
          </a:p>
          <a:p>
            <a:pPr lvl="2"/>
            <a:r>
              <a:rPr lang="en-US" sz="2000" dirty="0"/>
              <a:t>&gt; a=c(1.44,"A",2,"C")</a:t>
            </a:r>
          </a:p>
          <a:p>
            <a:pPr lvl="2"/>
            <a:r>
              <a:rPr lang="en-US" sz="2000" dirty="0"/>
              <a:t>&gt; a</a:t>
            </a:r>
          </a:p>
          <a:p>
            <a:pPr lvl="2"/>
            <a:r>
              <a:rPr lang="en-US" sz="2000" dirty="0"/>
              <a:t>[1] "1.44" "A"    "2"    "C"</a:t>
            </a:r>
          </a:p>
          <a:p>
            <a:pPr lvl="2"/>
            <a:r>
              <a:rPr lang="en-US" sz="2000" dirty="0"/>
              <a:t>&gt; </a:t>
            </a:r>
            <a:r>
              <a:rPr lang="en-US" sz="2000" dirty="0" err="1"/>
              <a:t>typeof</a:t>
            </a:r>
            <a:r>
              <a:rPr lang="en-US" sz="2000" dirty="0"/>
              <a:t>(a)</a:t>
            </a:r>
          </a:p>
          <a:p>
            <a:pPr lvl="2"/>
            <a:r>
              <a:rPr lang="en-US" sz="2000" dirty="0"/>
              <a:t>[1] "character"</a:t>
            </a:r>
          </a:p>
          <a:p>
            <a:pPr lvl="2"/>
            <a:r>
              <a:rPr lang="en-US" sz="2000" dirty="0"/>
              <a:t>&gt; </a:t>
            </a:r>
            <a:r>
              <a:rPr lang="en-US" sz="2000" dirty="0" err="1"/>
              <a:t>as.numeric</a:t>
            </a:r>
            <a:r>
              <a:rPr lang="en-US" sz="2000" dirty="0"/>
              <a:t>(a)</a:t>
            </a:r>
          </a:p>
          <a:p>
            <a:pPr lvl="2"/>
            <a:r>
              <a:rPr lang="en-US" sz="2000" dirty="0"/>
              <a:t>[1] 1.44   NA 2.00   NA</a:t>
            </a:r>
          </a:p>
          <a:p>
            <a:pPr lvl="2"/>
            <a:r>
              <a:rPr lang="en-US" sz="2000" dirty="0"/>
              <a:t>Warning message:</a:t>
            </a:r>
          </a:p>
          <a:p>
            <a:pPr lvl="2"/>
            <a:r>
              <a:rPr lang="en-US" sz="2000" dirty="0"/>
              <a:t>NAs introduced by coercion</a:t>
            </a:r>
          </a:p>
          <a:p>
            <a:pPr lvl="2"/>
            <a:r>
              <a:rPr lang="en-US" sz="2000" dirty="0"/>
              <a:t>&gt; a=c(1.44,A,2,C)</a:t>
            </a:r>
          </a:p>
          <a:p>
            <a:pPr lvl="2"/>
            <a:r>
              <a:rPr lang="en-US" sz="2000" dirty="0"/>
              <a:t>Error: object 'A' not found</a:t>
            </a:r>
          </a:p>
          <a:p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BB593-D88E-8F49-8BCC-FE9D0B6B6458}"/>
              </a:ext>
            </a:extLst>
          </p:cNvPr>
          <p:cNvSpPr txBox="1"/>
          <p:nvPr/>
        </p:nvSpPr>
        <p:spPr>
          <a:xfrm>
            <a:off x="6361044" y="2211772"/>
            <a:ext cx="348685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&gt; C &lt;- 1:10</a:t>
            </a:r>
          </a:p>
          <a:p>
            <a:r>
              <a:rPr lang="en-US" sz="2000" dirty="0"/>
              <a:t>&gt; C</a:t>
            </a:r>
          </a:p>
          <a:p>
            <a:r>
              <a:rPr lang="en-US" sz="2000" dirty="0"/>
              <a:t> [1]  1  2  3  4  5  6  7  8  9 10</a:t>
            </a:r>
          </a:p>
          <a:p>
            <a:r>
              <a:rPr lang="en-US" sz="2000" dirty="0"/>
              <a:t>&gt; C[C &lt; 3]</a:t>
            </a:r>
          </a:p>
          <a:p>
            <a:r>
              <a:rPr lang="en-US" sz="2000" dirty="0"/>
              <a:t>[1] 1 2</a:t>
            </a:r>
          </a:p>
          <a:p>
            <a:endParaRPr lang="en-US" sz="2000" dirty="0"/>
          </a:p>
          <a:p>
            <a:r>
              <a:rPr lang="en-US" sz="2000" dirty="0"/>
              <a:t>&gt; C &lt;- 10:1</a:t>
            </a:r>
          </a:p>
          <a:p>
            <a:r>
              <a:rPr lang="en-US" sz="2000" dirty="0"/>
              <a:t>&gt; C</a:t>
            </a:r>
          </a:p>
          <a:p>
            <a:r>
              <a:rPr lang="en-US" sz="2000" dirty="0"/>
              <a:t> [1] 10  9  8  7  6  5  4  3  2  1</a:t>
            </a:r>
          </a:p>
          <a:p>
            <a:r>
              <a:rPr lang="en-US" sz="2000" dirty="0"/>
              <a:t>&gt; which(C &lt; 3)</a:t>
            </a:r>
          </a:p>
          <a:p>
            <a:r>
              <a:rPr lang="en-US" sz="2000" dirty="0"/>
              <a:t>[1]  9 10</a:t>
            </a:r>
          </a:p>
          <a:p>
            <a:r>
              <a:rPr lang="en-US" sz="2000" dirty="0"/>
              <a:t>&gt; C[9:10]</a:t>
            </a:r>
          </a:p>
          <a:p>
            <a:r>
              <a:rPr lang="en-US" sz="2000" dirty="0"/>
              <a:t>[1] 2 1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937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51741-C53F-6443-A9FA-C427987E1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238" y="371475"/>
            <a:ext cx="8913812" cy="9144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Basic R data structures: data frame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15003-0671-7D41-BF2A-FC6522C3AE25}"/>
              </a:ext>
            </a:extLst>
          </p:cNvPr>
          <p:cNvSpPr txBox="1"/>
          <p:nvPr/>
        </p:nvSpPr>
        <p:spPr>
          <a:xfrm>
            <a:off x="668620" y="1680220"/>
            <a:ext cx="112902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Data Frame</a:t>
            </a:r>
            <a:r>
              <a:rPr lang="en-US" sz="2400" dirty="0"/>
              <a:t>: two dimensional structure (e.g. rows and columns) that different types! (it’s a generalization of a matrix, access is like a matrix)</a:t>
            </a:r>
          </a:p>
          <a:p>
            <a:endParaRPr lang="en-US" sz="2000" dirty="0"/>
          </a:p>
          <a:p>
            <a:pPr lvl="2"/>
            <a:r>
              <a:rPr lang="en-US" sz="2000" dirty="0"/>
              <a:t>&gt; </a:t>
            </a:r>
            <a:r>
              <a:rPr lang="en-US" sz="2000" dirty="0" err="1"/>
              <a:t>df</a:t>
            </a:r>
            <a:r>
              <a:rPr lang="en-US" sz="2000" dirty="0"/>
              <a:t> &lt;- </a:t>
            </a:r>
            <a:r>
              <a:rPr lang="en-US" sz="2000" dirty="0" err="1"/>
              <a:t>data.frame</a:t>
            </a:r>
            <a:r>
              <a:rPr lang="en-US" sz="2000" dirty="0"/>
              <a:t>(</a:t>
            </a:r>
            <a:r>
              <a:rPr lang="en-US" sz="2000" dirty="0" err="1"/>
              <a:t>colA</a:t>
            </a:r>
            <a:r>
              <a:rPr lang="en-US" sz="2000" dirty="0"/>
              <a:t>=1:3, </a:t>
            </a:r>
            <a:r>
              <a:rPr lang="en-US" sz="2000" dirty="0" err="1"/>
              <a:t>colB</a:t>
            </a:r>
            <a:r>
              <a:rPr lang="en-US" sz="2000" dirty="0"/>
              <a:t>=letters[1:3], </a:t>
            </a:r>
            <a:r>
              <a:rPr lang="en-US" sz="2000" dirty="0" err="1"/>
              <a:t>colC</a:t>
            </a:r>
            <a:r>
              <a:rPr lang="en-US" sz="2000" dirty="0"/>
              <a:t>=c(10,"A",200))</a:t>
            </a:r>
          </a:p>
          <a:p>
            <a:pPr lvl="2"/>
            <a:r>
              <a:rPr lang="en-US" sz="2000" dirty="0"/>
              <a:t>&gt; </a:t>
            </a:r>
            <a:r>
              <a:rPr lang="en-US" sz="2000" dirty="0" err="1"/>
              <a:t>df</a:t>
            </a:r>
            <a:endParaRPr lang="en-US" sz="2000" dirty="0"/>
          </a:p>
          <a:p>
            <a:pPr lvl="2"/>
            <a:r>
              <a:rPr lang="en-US" sz="2000" dirty="0"/>
              <a:t>  </a:t>
            </a:r>
            <a:r>
              <a:rPr lang="en-US" sz="2000" dirty="0" err="1"/>
              <a:t>colA</a:t>
            </a:r>
            <a:r>
              <a:rPr lang="en-US" sz="2000" dirty="0"/>
              <a:t> </a:t>
            </a:r>
            <a:r>
              <a:rPr lang="en-US" sz="2000" dirty="0" err="1"/>
              <a:t>colB</a:t>
            </a:r>
            <a:r>
              <a:rPr lang="en-US" sz="2000" dirty="0"/>
              <a:t> </a:t>
            </a:r>
            <a:r>
              <a:rPr lang="en-US" sz="2000" dirty="0" err="1"/>
              <a:t>colC</a:t>
            </a:r>
            <a:endParaRPr lang="en-US" sz="2000" dirty="0"/>
          </a:p>
          <a:p>
            <a:pPr lvl="2"/>
            <a:r>
              <a:rPr lang="en-US" sz="2000" dirty="0"/>
              <a:t>1    1    a   10</a:t>
            </a:r>
          </a:p>
          <a:p>
            <a:pPr lvl="2"/>
            <a:r>
              <a:rPr lang="en-US" sz="2000" dirty="0"/>
              <a:t>2    2    b    A</a:t>
            </a:r>
          </a:p>
          <a:p>
            <a:pPr lvl="2"/>
            <a:r>
              <a:rPr lang="en-US" sz="2000" dirty="0"/>
              <a:t>3    3    c  200</a:t>
            </a:r>
          </a:p>
          <a:p>
            <a:pPr lvl="2"/>
            <a:r>
              <a:rPr lang="en-US" sz="2000" dirty="0"/>
              <a:t>&gt; </a:t>
            </a:r>
            <a:r>
              <a:rPr lang="en-US" sz="2000" dirty="0" err="1"/>
              <a:t>str</a:t>
            </a:r>
            <a:r>
              <a:rPr lang="en-US" sz="2000" dirty="0"/>
              <a:t>(</a:t>
            </a:r>
            <a:r>
              <a:rPr lang="en-US" sz="2000" dirty="0" err="1"/>
              <a:t>df</a:t>
            </a:r>
            <a:r>
              <a:rPr lang="en-US" sz="2000" dirty="0"/>
              <a:t>)</a:t>
            </a:r>
          </a:p>
          <a:p>
            <a:pPr lvl="2"/>
            <a:r>
              <a:rPr lang="en-US" sz="2000" dirty="0"/>
              <a:t>'</a:t>
            </a:r>
            <a:r>
              <a:rPr lang="en-US" sz="2000" dirty="0" err="1"/>
              <a:t>data.frame</a:t>
            </a:r>
            <a:r>
              <a:rPr lang="en-US" sz="2000" dirty="0"/>
              <a:t>':	3 obs. of  3 variables:</a:t>
            </a:r>
          </a:p>
          <a:p>
            <a:pPr lvl="2"/>
            <a:r>
              <a:rPr lang="en-US" sz="2000" dirty="0"/>
              <a:t> $ </a:t>
            </a:r>
            <a:r>
              <a:rPr lang="en-US" sz="2000" dirty="0" err="1"/>
              <a:t>colA</a:t>
            </a:r>
            <a:r>
              <a:rPr lang="en-US" sz="2000" dirty="0"/>
              <a:t>: </a:t>
            </a:r>
            <a:r>
              <a:rPr lang="en-US" sz="2000" dirty="0" err="1"/>
              <a:t>int</a:t>
            </a:r>
            <a:r>
              <a:rPr lang="en-US" sz="2000" dirty="0"/>
              <a:t>  1 2 3</a:t>
            </a:r>
          </a:p>
          <a:p>
            <a:pPr lvl="2"/>
            <a:r>
              <a:rPr lang="en-US" sz="2000" dirty="0"/>
              <a:t> $ </a:t>
            </a:r>
            <a:r>
              <a:rPr lang="en-US" sz="2000" dirty="0" err="1"/>
              <a:t>colB</a:t>
            </a:r>
            <a:r>
              <a:rPr lang="en-US" sz="2000" dirty="0"/>
              <a:t>: Factor w/ 3 levels "</a:t>
            </a:r>
            <a:r>
              <a:rPr lang="en-US" sz="2000" dirty="0" err="1"/>
              <a:t>a","b","c</a:t>
            </a:r>
            <a:r>
              <a:rPr lang="en-US" sz="2000" dirty="0"/>
              <a:t>": 1 2 3</a:t>
            </a:r>
          </a:p>
          <a:p>
            <a:pPr lvl="2"/>
            <a:r>
              <a:rPr lang="en-US" sz="2000" dirty="0"/>
              <a:t> $ </a:t>
            </a:r>
            <a:r>
              <a:rPr lang="en-US" sz="2000" dirty="0" err="1"/>
              <a:t>colC</a:t>
            </a:r>
            <a:r>
              <a:rPr lang="en-US" sz="2000" dirty="0"/>
              <a:t>: Factor w/ 3 levels "10","200","A": 1 3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86EC1E-90C0-7C42-A15B-28F8DF6C460B}"/>
              </a:ext>
            </a:extLst>
          </p:cNvPr>
          <p:cNvSpPr txBox="1"/>
          <p:nvPr/>
        </p:nvSpPr>
        <p:spPr>
          <a:xfrm>
            <a:off x="4781476" y="3326825"/>
            <a:ext cx="71774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Beware of factors!!! By default, </a:t>
            </a:r>
            <a:r>
              <a:rPr lang="en-US" sz="2400" b="1" i="1" dirty="0" err="1">
                <a:solidFill>
                  <a:srgbClr val="FF0000"/>
                </a:solidFill>
              </a:rPr>
              <a:t>data.frame</a:t>
            </a:r>
            <a:r>
              <a:rPr lang="en-US" sz="2400" b="1" i="1" dirty="0">
                <a:solidFill>
                  <a:srgbClr val="FF0000"/>
                </a:solidFill>
              </a:rPr>
              <a:t>() will convert any characters vector to factors!!</a:t>
            </a:r>
          </a:p>
          <a:p>
            <a:r>
              <a:rPr lang="en-US" sz="2400" b="1" i="1" dirty="0">
                <a:solidFill>
                  <a:srgbClr val="FF0000"/>
                </a:solidFill>
              </a:rPr>
              <a:t>Use </a:t>
            </a:r>
            <a:r>
              <a:rPr lang="en-US" sz="2400" b="1" dirty="0" err="1">
                <a:solidFill>
                  <a:srgbClr val="FF0000"/>
                </a:solidFill>
              </a:rPr>
              <a:t>stringsAsFactors</a:t>
            </a:r>
            <a:r>
              <a:rPr lang="en-US" sz="2400" b="1" dirty="0">
                <a:solidFill>
                  <a:srgbClr val="FF0000"/>
                </a:solidFill>
              </a:rPr>
              <a:t>=FALSE to suppress this behavior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7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51741-C53F-6443-A9FA-C427987E1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238" y="371475"/>
            <a:ext cx="8913812" cy="9144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Basic R data structures: data frame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FFF0EF-DF3A-E443-A8E8-17AC5386661C}"/>
              </a:ext>
            </a:extLst>
          </p:cNvPr>
          <p:cNvSpPr txBox="1"/>
          <p:nvPr/>
        </p:nvSpPr>
        <p:spPr>
          <a:xfrm>
            <a:off x="819075" y="1685364"/>
            <a:ext cx="921758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sz="2000" dirty="0"/>
              <a:t>&gt; </a:t>
            </a:r>
            <a:r>
              <a:rPr lang="en-US" sz="2000" dirty="0" err="1"/>
              <a:t>df</a:t>
            </a:r>
            <a:r>
              <a:rPr lang="en-US" sz="2000" dirty="0"/>
              <a:t> &lt;- </a:t>
            </a:r>
            <a:r>
              <a:rPr lang="en-US" sz="2000" dirty="0" err="1"/>
              <a:t>data.frame</a:t>
            </a:r>
            <a:r>
              <a:rPr lang="en-US" sz="2000" dirty="0"/>
              <a:t>(</a:t>
            </a:r>
            <a:r>
              <a:rPr lang="en-US" sz="2000" dirty="0" err="1"/>
              <a:t>colA</a:t>
            </a:r>
            <a:r>
              <a:rPr lang="en-US" sz="2000" dirty="0"/>
              <a:t>=1:3, </a:t>
            </a:r>
            <a:r>
              <a:rPr lang="en-US" sz="2000" dirty="0" err="1"/>
              <a:t>colB</a:t>
            </a:r>
            <a:r>
              <a:rPr lang="en-US" sz="2000" dirty="0"/>
              <a:t>=letters[1:3], </a:t>
            </a:r>
            <a:r>
              <a:rPr lang="en-US" sz="2000" dirty="0" err="1"/>
              <a:t>colC</a:t>
            </a:r>
            <a:r>
              <a:rPr lang="en-US" sz="2000" dirty="0"/>
              <a:t>=c(10,"A",200))</a:t>
            </a:r>
          </a:p>
          <a:p>
            <a:pPr lvl="2"/>
            <a:r>
              <a:rPr lang="en-US" sz="2000" dirty="0"/>
              <a:t>&gt; </a:t>
            </a:r>
            <a:r>
              <a:rPr lang="en-US" sz="2000" dirty="0" err="1"/>
              <a:t>df</a:t>
            </a:r>
            <a:endParaRPr lang="en-US" sz="2000" dirty="0"/>
          </a:p>
          <a:p>
            <a:pPr lvl="2"/>
            <a:r>
              <a:rPr lang="en-US" sz="2000" dirty="0"/>
              <a:t>  </a:t>
            </a:r>
            <a:r>
              <a:rPr lang="en-US" sz="2000" dirty="0" err="1"/>
              <a:t>colA</a:t>
            </a:r>
            <a:r>
              <a:rPr lang="en-US" sz="2000" dirty="0"/>
              <a:t> </a:t>
            </a:r>
            <a:r>
              <a:rPr lang="en-US" sz="2000" dirty="0" err="1"/>
              <a:t>colB</a:t>
            </a:r>
            <a:r>
              <a:rPr lang="en-US" sz="2000" dirty="0"/>
              <a:t> </a:t>
            </a:r>
            <a:r>
              <a:rPr lang="en-US" sz="2000" dirty="0" err="1"/>
              <a:t>colC</a:t>
            </a:r>
            <a:endParaRPr lang="en-US" sz="2000" dirty="0"/>
          </a:p>
          <a:p>
            <a:pPr lvl="2"/>
            <a:r>
              <a:rPr lang="en-US" sz="2000" dirty="0"/>
              <a:t>1    1    a   10</a:t>
            </a:r>
          </a:p>
          <a:p>
            <a:pPr lvl="2"/>
            <a:r>
              <a:rPr lang="en-US" sz="2000" dirty="0"/>
              <a:t>2    2    b    A</a:t>
            </a:r>
          </a:p>
          <a:p>
            <a:pPr lvl="2"/>
            <a:r>
              <a:rPr lang="en-US" sz="2000" dirty="0"/>
              <a:t>3    3    c  200</a:t>
            </a:r>
          </a:p>
          <a:p>
            <a:pPr lvl="2"/>
            <a:r>
              <a:rPr lang="en-US" sz="2000" dirty="0"/>
              <a:t>&gt; </a:t>
            </a:r>
            <a:r>
              <a:rPr lang="en-US" sz="2000" dirty="0" err="1"/>
              <a:t>df$colC</a:t>
            </a:r>
            <a:r>
              <a:rPr lang="en-US" sz="2000" dirty="0"/>
              <a:t>/2</a:t>
            </a:r>
          </a:p>
          <a:p>
            <a:pPr lvl="2"/>
            <a:r>
              <a:rPr lang="en-US" sz="2000" dirty="0"/>
              <a:t>[1] NA NA NA</a:t>
            </a:r>
          </a:p>
          <a:p>
            <a:pPr lvl="2"/>
            <a:r>
              <a:rPr lang="en-US" sz="2000" dirty="0"/>
              <a:t>Warning message:</a:t>
            </a:r>
          </a:p>
          <a:p>
            <a:pPr lvl="2"/>
            <a:r>
              <a:rPr lang="en-US" sz="2000" dirty="0"/>
              <a:t>In </a:t>
            </a:r>
            <a:r>
              <a:rPr lang="en-US" sz="2000" dirty="0" err="1"/>
              <a:t>Ops.factor</a:t>
            </a:r>
            <a:r>
              <a:rPr lang="en-US" sz="2000" dirty="0"/>
              <a:t>(</a:t>
            </a:r>
            <a:r>
              <a:rPr lang="en-US" sz="2000" dirty="0" err="1"/>
              <a:t>df$colC</a:t>
            </a:r>
            <a:r>
              <a:rPr lang="en-US" sz="2000" dirty="0"/>
              <a:t>, 2) : ‘/’ not meaningful for factors</a:t>
            </a:r>
          </a:p>
          <a:p>
            <a:pPr lvl="2"/>
            <a:r>
              <a:rPr lang="en-US" sz="2000" dirty="0"/>
              <a:t>&gt; </a:t>
            </a:r>
            <a:r>
              <a:rPr lang="en-US" sz="2000" dirty="0" err="1"/>
              <a:t>as.numeric</a:t>
            </a:r>
            <a:r>
              <a:rPr lang="en-US" sz="2000" dirty="0"/>
              <a:t>(</a:t>
            </a:r>
            <a:r>
              <a:rPr lang="en-US" sz="2000" dirty="0" err="1"/>
              <a:t>df$colC</a:t>
            </a:r>
            <a:r>
              <a:rPr lang="en-US" sz="2000" dirty="0"/>
              <a:t>)/2</a:t>
            </a:r>
          </a:p>
          <a:p>
            <a:pPr lvl="2"/>
            <a:r>
              <a:rPr lang="en-US" sz="2000" dirty="0"/>
              <a:t>[1] 0.5 1.5 1.0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638C83-5757-824D-A2C4-9D0FB0B52E14}"/>
              </a:ext>
            </a:extLst>
          </p:cNvPr>
          <p:cNvSpPr txBox="1"/>
          <p:nvPr/>
        </p:nvSpPr>
        <p:spPr>
          <a:xfrm>
            <a:off x="819075" y="5363293"/>
            <a:ext cx="111577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Beware of factors!!! By default, </a:t>
            </a:r>
            <a:r>
              <a:rPr lang="en-US" sz="2400" b="1" i="1" dirty="0" err="1">
                <a:solidFill>
                  <a:srgbClr val="FF0000"/>
                </a:solidFill>
              </a:rPr>
              <a:t>data.frame</a:t>
            </a:r>
            <a:r>
              <a:rPr lang="en-US" sz="2400" b="1" i="1" dirty="0">
                <a:solidFill>
                  <a:srgbClr val="FF0000"/>
                </a:solidFill>
              </a:rPr>
              <a:t>() will convert any characters vector to factors!!</a:t>
            </a:r>
          </a:p>
        </p:txBody>
      </p:sp>
    </p:spTree>
    <p:extLst>
      <p:ext uri="{BB962C8B-B14F-4D97-AF65-F5344CB8AC3E}">
        <p14:creationId xmlns:p14="http://schemas.microsoft.com/office/powerpoint/2010/main" val="863370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51741-C53F-6443-A9FA-C427987E1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238" y="371475"/>
            <a:ext cx="8913812" cy="9144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Basic R data structures: data frame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FFF0EF-DF3A-E443-A8E8-17AC5386661C}"/>
              </a:ext>
            </a:extLst>
          </p:cNvPr>
          <p:cNvSpPr txBox="1"/>
          <p:nvPr/>
        </p:nvSpPr>
        <p:spPr>
          <a:xfrm>
            <a:off x="-830431" y="1330166"/>
            <a:ext cx="9422772" cy="510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sz="2200" dirty="0"/>
              <a:t>&gt; </a:t>
            </a:r>
            <a:r>
              <a:rPr lang="en-US" sz="2200" dirty="0" err="1"/>
              <a:t>df</a:t>
            </a:r>
            <a:r>
              <a:rPr lang="en-US" sz="2200" dirty="0"/>
              <a:t> &lt;- </a:t>
            </a:r>
            <a:r>
              <a:rPr lang="en-US" sz="2200" dirty="0" err="1"/>
              <a:t>data.frame</a:t>
            </a:r>
            <a:r>
              <a:rPr lang="en-US" sz="2200" dirty="0"/>
              <a:t>(</a:t>
            </a:r>
            <a:r>
              <a:rPr lang="en-US" sz="2200" dirty="0" err="1"/>
              <a:t>colA</a:t>
            </a:r>
            <a:r>
              <a:rPr lang="en-US" sz="2200" dirty="0"/>
              <a:t>=1:3, </a:t>
            </a:r>
            <a:r>
              <a:rPr lang="en-US" sz="2200" dirty="0" err="1"/>
              <a:t>colB</a:t>
            </a:r>
            <a:r>
              <a:rPr lang="en-US" sz="2200" dirty="0"/>
              <a:t>=letters[1:3], </a:t>
            </a:r>
          </a:p>
          <a:p>
            <a:pPr lvl="2"/>
            <a:r>
              <a:rPr lang="en-US" sz="2200" dirty="0"/>
              <a:t>	</a:t>
            </a:r>
            <a:r>
              <a:rPr lang="en-US" sz="2200" dirty="0" err="1"/>
              <a:t>colC</a:t>
            </a:r>
            <a:r>
              <a:rPr lang="en-US" sz="2200" dirty="0"/>
              <a:t>=c(10,"A",200),</a:t>
            </a:r>
            <a:r>
              <a:rPr lang="en-US" sz="2200" dirty="0" err="1"/>
              <a:t>stringsAsFactors</a:t>
            </a:r>
            <a:r>
              <a:rPr lang="en-US" sz="2200" dirty="0"/>
              <a:t>=FALSE)</a:t>
            </a:r>
          </a:p>
          <a:p>
            <a:pPr lvl="2"/>
            <a:r>
              <a:rPr lang="en-US" sz="2200" dirty="0"/>
              <a:t>&gt; </a:t>
            </a:r>
            <a:r>
              <a:rPr lang="en-US" sz="2200" dirty="0" err="1"/>
              <a:t>df</a:t>
            </a:r>
            <a:endParaRPr lang="en-US" sz="2200" dirty="0"/>
          </a:p>
          <a:p>
            <a:pPr lvl="2"/>
            <a:r>
              <a:rPr lang="en-US" sz="2200" dirty="0"/>
              <a:t>  </a:t>
            </a:r>
            <a:r>
              <a:rPr lang="en-US" sz="2200" dirty="0" err="1"/>
              <a:t>colA</a:t>
            </a:r>
            <a:r>
              <a:rPr lang="en-US" sz="2200" dirty="0"/>
              <a:t> </a:t>
            </a:r>
            <a:r>
              <a:rPr lang="en-US" sz="2200" dirty="0" err="1"/>
              <a:t>colB</a:t>
            </a:r>
            <a:r>
              <a:rPr lang="en-US" sz="2200" dirty="0"/>
              <a:t> </a:t>
            </a:r>
            <a:r>
              <a:rPr lang="en-US" sz="2200" dirty="0" err="1"/>
              <a:t>colC</a:t>
            </a:r>
            <a:endParaRPr lang="en-US" sz="2200" dirty="0"/>
          </a:p>
          <a:p>
            <a:pPr lvl="2"/>
            <a:r>
              <a:rPr lang="en-US" sz="2200" dirty="0"/>
              <a:t>1    1    a   10</a:t>
            </a:r>
          </a:p>
          <a:p>
            <a:pPr lvl="2"/>
            <a:r>
              <a:rPr lang="en-US" sz="2200" dirty="0"/>
              <a:t>2    2    b    A</a:t>
            </a:r>
          </a:p>
          <a:p>
            <a:pPr lvl="2"/>
            <a:r>
              <a:rPr lang="en-US" sz="2200" dirty="0"/>
              <a:t>3    3    c  200</a:t>
            </a:r>
          </a:p>
          <a:p>
            <a:pPr lvl="2"/>
            <a:r>
              <a:rPr lang="en-US" sz="2200" dirty="0"/>
              <a:t>&gt; </a:t>
            </a:r>
            <a:r>
              <a:rPr lang="en-US" sz="2200" dirty="0" err="1"/>
              <a:t>str</a:t>
            </a:r>
            <a:r>
              <a:rPr lang="en-US" sz="2200" dirty="0"/>
              <a:t>(</a:t>
            </a:r>
            <a:r>
              <a:rPr lang="en-US" sz="2200" dirty="0" err="1"/>
              <a:t>df</a:t>
            </a:r>
            <a:r>
              <a:rPr lang="en-US" sz="2200" dirty="0"/>
              <a:t>)</a:t>
            </a:r>
          </a:p>
          <a:p>
            <a:pPr lvl="2"/>
            <a:r>
              <a:rPr lang="en-US" sz="2200" dirty="0"/>
              <a:t>'</a:t>
            </a:r>
            <a:r>
              <a:rPr lang="en-US" sz="2200" dirty="0" err="1"/>
              <a:t>data.frame</a:t>
            </a:r>
            <a:r>
              <a:rPr lang="en-US" sz="2200" dirty="0"/>
              <a:t>':	3 obs. of  3 variables:</a:t>
            </a:r>
          </a:p>
          <a:p>
            <a:pPr lvl="2"/>
            <a:r>
              <a:rPr lang="en-US" sz="2200" dirty="0"/>
              <a:t> $ </a:t>
            </a:r>
            <a:r>
              <a:rPr lang="en-US" sz="2200" dirty="0" err="1"/>
              <a:t>colA</a:t>
            </a:r>
            <a:r>
              <a:rPr lang="en-US" sz="2200" dirty="0"/>
              <a:t>: </a:t>
            </a:r>
            <a:r>
              <a:rPr lang="en-US" sz="2200" dirty="0" err="1"/>
              <a:t>int</a:t>
            </a:r>
            <a:r>
              <a:rPr lang="en-US" sz="2200" dirty="0"/>
              <a:t>  1 2 3</a:t>
            </a:r>
          </a:p>
          <a:p>
            <a:pPr lvl="2"/>
            <a:r>
              <a:rPr lang="en-US" sz="2200" dirty="0"/>
              <a:t> $ </a:t>
            </a:r>
            <a:r>
              <a:rPr lang="en-US" sz="2200" dirty="0" err="1"/>
              <a:t>colB</a:t>
            </a:r>
            <a:r>
              <a:rPr lang="en-US" sz="2200" dirty="0"/>
              <a:t>: </a:t>
            </a:r>
            <a:r>
              <a:rPr lang="en-US" sz="2200" dirty="0" err="1"/>
              <a:t>chr</a:t>
            </a:r>
            <a:r>
              <a:rPr lang="en-US" sz="2200" dirty="0"/>
              <a:t>  "a" "b" "c"</a:t>
            </a:r>
          </a:p>
          <a:p>
            <a:pPr lvl="2"/>
            <a:r>
              <a:rPr lang="en-US" sz="2200" dirty="0"/>
              <a:t> $ </a:t>
            </a:r>
            <a:r>
              <a:rPr lang="en-US" sz="2200" dirty="0" err="1"/>
              <a:t>colC</a:t>
            </a:r>
            <a:r>
              <a:rPr lang="en-US" sz="2200" dirty="0"/>
              <a:t>: </a:t>
            </a:r>
            <a:r>
              <a:rPr lang="en-US" sz="2200" dirty="0" err="1"/>
              <a:t>chr</a:t>
            </a:r>
            <a:r>
              <a:rPr lang="en-US" sz="2200" dirty="0"/>
              <a:t>  "10" "A" "200"</a:t>
            </a:r>
          </a:p>
          <a:p>
            <a:pPr lvl="2"/>
            <a:r>
              <a:rPr lang="en-US" sz="2200" dirty="0"/>
              <a:t>&gt; </a:t>
            </a:r>
            <a:r>
              <a:rPr lang="en-US" sz="2200" dirty="0" err="1"/>
              <a:t>df$colC</a:t>
            </a:r>
            <a:r>
              <a:rPr lang="en-US" sz="2200" dirty="0"/>
              <a:t>/2</a:t>
            </a:r>
          </a:p>
          <a:p>
            <a:pPr lvl="2"/>
            <a:r>
              <a:rPr lang="en-US" sz="2200" dirty="0"/>
              <a:t>Error in </a:t>
            </a:r>
            <a:r>
              <a:rPr lang="en-US" sz="2200" dirty="0" err="1"/>
              <a:t>df$colC</a:t>
            </a:r>
            <a:r>
              <a:rPr lang="en-US" sz="2200" dirty="0"/>
              <a:t>/2 : non-numeric argument to binary operator</a:t>
            </a:r>
          </a:p>
          <a:p>
            <a:pPr lvl="2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B0CF1-A09D-2148-BBF9-430FC88A2649}"/>
              </a:ext>
            </a:extLst>
          </p:cNvPr>
          <p:cNvSpPr txBox="1"/>
          <p:nvPr/>
        </p:nvSpPr>
        <p:spPr>
          <a:xfrm>
            <a:off x="6816053" y="2438161"/>
            <a:ext cx="35525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2"/>
            <a:r>
              <a:rPr lang="en-US" sz="2200" dirty="0"/>
              <a:t>&gt; </a:t>
            </a:r>
            <a:r>
              <a:rPr lang="en-US" sz="2200" dirty="0" err="1"/>
              <a:t>df$colC</a:t>
            </a:r>
            <a:endParaRPr lang="en-US" sz="2200" dirty="0"/>
          </a:p>
          <a:p>
            <a:pPr lvl="2"/>
            <a:r>
              <a:rPr lang="en-US" sz="2200" dirty="0"/>
              <a:t>[1] "10"  "A"   "200"</a:t>
            </a:r>
          </a:p>
          <a:p>
            <a:pPr lvl="2"/>
            <a:r>
              <a:rPr lang="en-US" sz="2200" dirty="0"/>
              <a:t>&gt; </a:t>
            </a:r>
            <a:r>
              <a:rPr lang="en-US" sz="2200" dirty="0" err="1"/>
              <a:t>typeof</a:t>
            </a:r>
            <a:r>
              <a:rPr lang="en-US" sz="2200" dirty="0"/>
              <a:t>(</a:t>
            </a:r>
            <a:r>
              <a:rPr lang="en-US" sz="2200" dirty="0" err="1"/>
              <a:t>df$colC</a:t>
            </a:r>
            <a:r>
              <a:rPr lang="en-US" sz="2200" dirty="0"/>
              <a:t>)</a:t>
            </a:r>
          </a:p>
          <a:p>
            <a:pPr lvl="2"/>
            <a:r>
              <a:rPr lang="en-US" sz="2200" dirty="0"/>
              <a:t>[1] "character"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383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51741-C53F-6443-A9FA-C427987E1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238" y="371475"/>
            <a:ext cx="8913812" cy="914400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Basic R data structures: factors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FFF0EF-DF3A-E443-A8E8-17AC5386661C}"/>
              </a:ext>
            </a:extLst>
          </p:cNvPr>
          <p:cNvSpPr txBox="1"/>
          <p:nvPr/>
        </p:nvSpPr>
        <p:spPr>
          <a:xfrm>
            <a:off x="261465" y="1586387"/>
            <a:ext cx="11518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do we care about factors? What if you have gender coded as 0/1, would you want them as factors?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359D4-C9F0-0B46-961E-E0DB42413392}"/>
              </a:ext>
            </a:extLst>
          </p:cNvPr>
          <p:cNvSpPr txBox="1"/>
          <p:nvPr/>
        </p:nvSpPr>
        <p:spPr>
          <a:xfrm>
            <a:off x="-48778" y="2890006"/>
            <a:ext cx="242887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&gt; a</a:t>
            </a:r>
          </a:p>
          <a:p>
            <a:r>
              <a:rPr lang="en-US" sz="2000" dirty="0"/>
              <a:t>[1] 1 2 3 4 5</a:t>
            </a:r>
          </a:p>
          <a:p>
            <a:r>
              <a:rPr lang="en-US" sz="2000" dirty="0"/>
              <a:t>&gt; b &lt;- </a:t>
            </a:r>
            <a:r>
              <a:rPr lang="en-US" sz="2000" dirty="0" err="1"/>
              <a:t>as.factor</a:t>
            </a:r>
            <a:r>
              <a:rPr lang="en-US" sz="2000" dirty="0"/>
              <a:t>(a)</a:t>
            </a:r>
          </a:p>
          <a:p>
            <a:r>
              <a:rPr lang="en-US" sz="2000" dirty="0"/>
              <a:t>&gt; b</a:t>
            </a:r>
          </a:p>
          <a:p>
            <a:r>
              <a:rPr lang="en-US" sz="2000" dirty="0"/>
              <a:t>[1] 1 2 3 4 5</a:t>
            </a:r>
          </a:p>
          <a:p>
            <a:r>
              <a:rPr lang="en-US" sz="2000" dirty="0"/>
              <a:t>Levels: 1 2 3 4 5</a:t>
            </a:r>
          </a:p>
          <a:p>
            <a:r>
              <a:rPr lang="en-US" sz="2000" dirty="0"/>
              <a:t>&gt; mode(b)</a:t>
            </a:r>
          </a:p>
          <a:p>
            <a:r>
              <a:rPr lang="en-US" sz="2000" dirty="0"/>
              <a:t>[1] "numeric"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01C6FC-D116-394D-8725-3509146ACEEC}"/>
              </a:ext>
            </a:extLst>
          </p:cNvPr>
          <p:cNvSpPr txBox="1"/>
          <p:nvPr/>
        </p:nvSpPr>
        <p:spPr>
          <a:xfrm>
            <a:off x="2826272" y="2890006"/>
            <a:ext cx="4376519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&gt; f &lt;- factor(sample(1:100/100, 5))</a:t>
            </a:r>
          </a:p>
          <a:p>
            <a:r>
              <a:rPr lang="en-US" sz="2000" dirty="0"/>
              <a:t>&gt; f</a:t>
            </a:r>
          </a:p>
          <a:p>
            <a:r>
              <a:rPr lang="en-US" sz="2000" dirty="0"/>
              <a:t>[1] 0.98 0.19 0.5  0.23 0.12</a:t>
            </a:r>
          </a:p>
          <a:p>
            <a:r>
              <a:rPr lang="en-US" sz="2000" dirty="0"/>
              <a:t>Levels: 0.12 0.19 0.23 0.5 0.98</a:t>
            </a:r>
          </a:p>
          <a:p>
            <a:r>
              <a:rPr lang="en-US" sz="2000" dirty="0"/>
              <a:t>&gt; mode(f)</a:t>
            </a:r>
          </a:p>
          <a:p>
            <a:r>
              <a:rPr lang="en-US" sz="2000" dirty="0"/>
              <a:t>[1] "numeric"</a:t>
            </a:r>
          </a:p>
          <a:p>
            <a:r>
              <a:rPr lang="en-US" sz="2000" dirty="0"/>
              <a:t>&gt; </a:t>
            </a:r>
            <a:r>
              <a:rPr lang="en-US" sz="2000" dirty="0" err="1"/>
              <a:t>as.numeric</a:t>
            </a:r>
            <a:r>
              <a:rPr lang="en-US" sz="2000" dirty="0"/>
              <a:t>(f)</a:t>
            </a:r>
          </a:p>
          <a:p>
            <a:r>
              <a:rPr lang="en-US" sz="2000" dirty="0"/>
              <a:t>[1] 5 2 4 3 1</a:t>
            </a:r>
          </a:p>
          <a:p>
            <a:r>
              <a:rPr lang="en-US" sz="2000" dirty="0"/>
              <a:t>&gt; </a:t>
            </a:r>
            <a:r>
              <a:rPr lang="en-US" sz="2000" dirty="0" err="1"/>
              <a:t>as.numeric</a:t>
            </a:r>
            <a:r>
              <a:rPr lang="en-US" sz="2000" dirty="0"/>
              <a:t>(levels(f)[f])</a:t>
            </a:r>
          </a:p>
          <a:p>
            <a:r>
              <a:rPr lang="en-US" sz="2000" dirty="0"/>
              <a:t>[1] 0.98 0.19 0.50 0.23 0.12</a:t>
            </a:r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2104FE-347A-0B4E-8586-4E26C9F1ADA3}"/>
              </a:ext>
            </a:extLst>
          </p:cNvPr>
          <p:cNvSpPr txBox="1"/>
          <p:nvPr/>
        </p:nvSpPr>
        <p:spPr>
          <a:xfrm>
            <a:off x="7762570" y="2890006"/>
            <a:ext cx="53982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&gt; a &lt;- </a:t>
            </a:r>
            <a:r>
              <a:rPr lang="en-US" sz="2000" dirty="0" err="1"/>
              <a:t>as.factor</a:t>
            </a:r>
            <a:r>
              <a:rPr lang="en-US" sz="2000" dirty="0"/>
              <a:t>(letters[1:3])</a:t>
            </a:r>
          </a:p>
          <a:p>
            <a:r>
              <a:rPr lang="en-US" sz="2000" dirty="0"/>
              <a:t>&gt; a</a:t>
            </a:r>
          </a:p>
          <a:p>
            <a:r>
              <a:rPr lang="en-US" sz="2000" dirty="0"/>
              <a:t>[1] a b c</a:t>
            </a:r>
          </a:p>
          <a:p>
            <a:r>
              <a:rPr lang="en-US" sz="2000" dirty="0"/>
              <a:t>Levels: a b c</a:t>
            </a:r>
          </a:p>
          <a:p>
            <a:r>
              <a:rPr lang="en-US" sz="2000" dirty="0"/>
              <a:t>&gt; a &lt;- factor(a, levels=c("</a:t>
            </a:r>
            <a:r>
              <a:rPr lang="en-US" sz="2000" dirty="0" err="1"/>
              <a:t>c","a","b</a:t>
            </a:r>
            <a:r>
              <a:rPr lang="en-US" sz="2000" dirty="0"/>
              <a:t>"))</a:t>
            </a:r>
          </a:p>
          <a:p>
            <a:r>
              <a:rPr lang="en-US" sz="2000" dirty="0"/>
              <a:t>&gt; a</a:t>
            </a:r>
          </a:p>
          <a:p>
            <a:r>
              <a:rPr lang="en-US" sz="2000" dirty="0"/>
              <a:t>[1] a b c</a:t>
            </a:r>
          </a:p>
          <a:p>
            <a:r>
              <a:rPr lang="en-US" sz="2000" dirty="0"/>
              <a:t>Levels: c a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2FCDE-1DBD-7341-B700-DB10D5DF8B16}"/>
              </a:ext>
            </a:extLst>
          </p:cNvPr>
          <p:cNvSpPr txBox="1"/>
          <p:nvPr/>
        </p:nvSpPr>
        <p:spPr>
          <a:xfrm>
            <a:off x="6605998" y="5455508"/>
            <a:ext cx="5519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solidFill>
                  <a:srgbClr val="FF0000"/>
                </a:solidFill>
              </a:rPr>
              <a:t>Look at your output for every step!!!!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8DAA35-7A52-224B-8B5D-E5318A3CC324}"/>
              </a:ext>
            </a:extLst>
          </p:cNvPr>
          <p:cNvSpPr txBox="1"/>
          <p:nvPr/>
        </p:nvSpPr>
        <p:spPr>
          <a:xfrm>
            <a:off x="-32661" y="2563586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Define factor: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D5C05E-AC89-FD4B-89FD-8142D1ACA695}"/>
              </a:ext>
            </a:extLst>
          </p:cNvPr>
          <p:cNvSpPr txBox="1"/>
          <p:nvPr/>
        </p:nvSpPr>
        <p:spPr>
          <a:xfrm>
            <a:off x="2825568" y="2533230"/>
            <a:ext cx="418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Common error with numeric/factors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90044D-3D12-A341-8A80-C1E2524131A5}"/>
              </a:ext>
            </a:extLst>
          </p:cNvPr>
          <p:cNvSpPr txBox="1"/>
          <p:nvPr/>
        </p:nvSpPr>
        <p:spPr>
          <a:xfrm>
            <a:off x="7762570" y="2537814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Change factor order (why?)</a:t>
            </a:r>
          </a:p>
        </p:txBody>
      </p:sp>
    </p:spTree>
    <p:extLst>
      <p:ext uri="{BB962C8B-B14F-4D97-AF65-F5344CB8AC3E}">
        <p14:creationId xmlns:p14="http://schemas.microsoft.com/office/powerpoint/2010/main" val="46095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NCATS Color Palle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32F6C"/>
      </a:accent1>
      <a:accent2>
        <a:srgbClr val="006378"/>
      </a:accent2>
      <a:accent3>
        <a:srgbClr val="626669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14460</TotalTime>
  <Words>3472</Words>
  <Application>Microsoft Macintosh PowerPoint</Application>
  <PresentationFormat>Widescreen</PresentationFormat>
  <Paragraphs>667</Paragraphs>
  <Slides>36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Century Gothic</vt:lpstr>
      <vt:lpstr>Symbol</vt:lpstr>
      <vt:lpstr>Wingdings</vt:lpstr>
      <vt:lpstr>Wingdings 2</vt:lpstr>
      <vt:lpstr>Office Theme</vt:lpstr>
      <vt:lpstr>Basics for Data Structures in R  Ewy Mathé, Ph.D., Director of Informatics Division of Preclinical Innovation, NCATS/NIH  https://ncats.nih.gov/preclinical/core/informatics</vt:lpstr>
      <vt:lpstr>Basic R data structures</vt:lpstr>
      <vt:lpstr>Basic R data structures</vt:lpstr>
      <vt:lpstr>Basic R data structures: vector</vt:lpstr>
      <vt:lpstr>Basic R data structures: matrix</vt:lpstr>
      <vt:lpstr>Basic R data structures: data frame</vt:lpstr>
      <vt:lpstr>Basic R data structures: data frame</vt:lpstr>
      <vt:lpstr>Basic R data structures: data frame</vt:lpstr>
      <vt:lpstr>Basic R data structures: factors</vt:lpstr>
      <vt:lpstr>Basic R data structures</vt:lpstr>
      <vt:lpstr>Reading in Data</vt:lpstr>
      <vt:lpstr>RStudio/Rmd/Knitr</vt:lpstr>
      <vt:lpstr>A Bit of History</vt:lpstr>
      <vt:lpstr>PowerPoint Presentation</vt:lpstr>
      <vt:lpstr>IntLIM: Capturing phenotype-specific associations</vt:lpstr>
      <vt:lpstr>Application in identifying concordance between two asthma cohorts</vt:lpstr>
      <vt:lpstr>Concordance between GACRS and CAMP</vt:lpstr>
      <vt:lpstr>RaMP – Relational Database of Metabolomic Pathways</vt:lpstr>
      <vt:lpstr>Stitcher – entity resolution </vt:lpstr>
      <vt:lpstr>Layered Chemical Identifier (LyChI) </vt:lpstr>
      <vt:lpstr>Using RaMP: improved pathway enrichment analysis </vt:lpstr>
      <vt:lpstr>Informatics Challenges in Inferring meaning </vt:lpstr>
      <vt:lpstr>Informatics Core at NCATS </vt:lpstr>
      <vt:lpstr>It’s All About Collaborative/Team Work</vt:lpstr>
      <vt:lpstr>It’s All About Collaborative/Team Work</vt:lpstr>
      <vt:lpstr>Illuminating the Druggable Genome (NIH Common Fund)</vt:lpstr>
      <vt:lpstr>PowerPoint Presentation</vt:lpstr>
      <vt:lpstr>PowerPoint Presentation</vt:lpstr>
      <vt:lpstr>PowerPoint Presentation</vt:lpstr>
      <vt:lpstr>PowerPoint Presentation</vt:lpstr>
      <vt:lpstr>FAIR (Findability, Accessibility, Interoperability, Reuse) Wilkinson et al. Sci Data 2016</vt:lpstr>
      <vt:lpstr>PowerPoint Presentation</vt:lpstr>
      <vt:lpstr>PowerPoint Presentation</vt:lpstr>
      <vt:lpstr>PowerPoint Presentation</vt:lpstr>
      <vt:lpstr>Robustness of significant pairs uncovered</vt:lpstr>
      <vt:lpstr>Predicted Relationships: Numerical Integration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Mathe, Ewy (NIH/NCATS) [E]</cp:lastModifiedBy>
  <cp:revision>1065</cp:revision>
  <cp:lastPrinted>2020-07-02T14:30:58Z</cp:lastPrinted>
  <dcterms:created xsi:type="dcterms:W3CDTF">2017-06-09T18:09:57Z</dcterms:created>
  <dcterms:modified xsi:type="dcterms:W3CDTF">2021-06-28T16:49:30Z</dcterms:modified>
</cp:coreProperties>
</file>